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2.xml" ContentType="application/vnd.openxmlformats-officedocument.presentationml.tags+xml"/>
  <Override PartName="/ppt/diagrams/layout1.xml" ContentType="application/vnd.openxmlformats-officedocument.drawingml.diagramLayout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1" r:id="rId3"/>
    <p:sldId id="305" r:id="rId4"/>
    <p:sldId id="312" r:id="rId5"/>
    <p:sldId id="274" r:id="rId6"/>
    <p:sldId id="278" r:id="rId7"/>
    <p:sldId id="303" r:id="rId8"/>
    <p:sldId id="293" r:id="rId9"/>
    <p:sldId id="267" r:id="rId10"/>
    <p:sldId id="281" r:id="rId11"/>
    <p:sldId id="270" r:id="rId12"/>
    <p:sldId id="291" r:id="rId13"/>
    <p:sldId id="306" r:id="rId14"/>
    <p:sldId id="286" r:id="rId15"/>
    <p:sldId id="295" r:id="rId16"/>
    <p:sldId id="284" r:id="rId17"/>
    <p:sldId id="307" r:id="rId18"/>
    <p:sldId id="309" r:id="rId19"/>
    <p:sldId id="313" r:id="rId20"/>
    <p:sldId id="314" r:id="rId21"/>
    <p:sldId id="315" r:id="rId22"/>
    <p:sldId id="297" r:id="rId23"/>
    <p:sldId id="287" r:id="rId24"/>
    <p:sldId id="311" r:id="rId25"/>
    <p:sldId id="31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456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99A5E-99C5-4BCC-9194-347B6ED5B95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F0BFB4-6299-4014-9AA2-D540BCB42EBF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ctr"/>
          <a:r>
            <a:rPr lang="ru-RU" sz="2800" b="1" i="0" dirty="0" err="1">
              <a:solidFill>
                <a:srgbClr val="7030A0"/>
              </a:solidFill>
              <a:latin typeface="+mn-lt"/>
            </a:rPr>
            <a:t>творча</a:t>
          </a:r>
          <a:r>
            <a:rPr lang="ru-RU" sz="2800" b="1" i="0" dirty="0">
              <a:solidFill>
                <a:srgbClr val="7030A0"/>
              </a:solidFill>
              <a:latin typeface="+mn-lt"/>
            </a:rPr>
            <a:t> </a:t>
          </a:r>
          <a:r>
            <a:rPr lang="ru-RU" sz="2800" b="1" i="0" dirty="0" err="1">
              <a:solidFill>
                <a:srgbClr val="7030A0"/>
              </a:solidFill>
              <a:latin typeface="+mn-lt"/>
            </a:rPr>
            <a:t>особистість</a:t>
          </a:r>
          <a:endParaRPr lang="ru-RU" sz="2800" b="1" i="0" dirty="0">
            <a:solidFill>
              <a:srgbClr val="7030A0"/>
            </a:solidFill>
            <a:latin typeface="+mn-lt"/>
          </a:endParaRPr>
        </a:p>
      </dgm:t>
    </dgm:pt>
    <dgm:pt modelId="{8AD9960B-893B-4F6D-BAA3-7949B5216CDD}" type="parTrans" cxnId="{7FA99B44-BC3B-4FFC-B825-815F4956DE19}">
      <dgm:prSet/>
      <dgm:spPr/>
      <dgm:t>
        <a:bodyPr/>
        <a:lstStyle/>
        <a:p>
          <a:pPr algn="ctr"/>
          <a:endParaRPr lang="ru-RU"/>
        </a:p>
      </dgm:t>
    </dgm:pt>
    <dgm:pt modelId="{50061A66-52D6-4730-9BFF-AADFE96C043E}" type="sibTrans" cxnId="{7FA99B44-BC3B-4FFC-B825-815F4956DE19}">
      <dgm:prSet/>
      <dgm:spPr/>
      <dgm:t>
        <a:bodyPr/>
        <a:lstStyle/>
        <a:p>
          <a:pPr algn="ctr"/>
          <a:endParaRPr lang="ru-RU"/>
        </a:p>
      </dgm:t>
    </dgm:pt>
    <dgm:pt modelId="{453A9397-B093-4D37-8360-D5F87D9286DC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b="1" dirty="0" err="1">
              <a:solidFill>
                <a:sysClr val="windowText" lastClr="000000"/>
              </a:solidFill>
            </a:rPr>
            <a:t>творча</a:t>
          </a:r>
          <a:r>
            <a:rPr lang="ru-RU" b="1" dirty="0">
              <a:solidFill>
                <a:sysClr val="windowText" lastClr="000000"/>
              </a:solidFill>
            </a:rPr>
            <a:t> </a:t>
          </a:r>
          <a:r>
            <a:rPr lang="ru-RU" b="1" dirty="0" err="1">
              <a:solidFill>
                <a:sysClr val="windowText" lastClr="000000"/>
              </a:solidFill>
            </a:rPr>
            <a:t>діяльність</a:t>
          </a:r>
          <a:endParaRPr lang="ru-RU" b="1" dirty="0">
            <a:solidFill>
              <a:sysClr val="windowText" lastClr="000000"/>
            </a:solidFill>
          </a:endParaRPr>
        </a:p>
      </dgm:t>
    </dgm:pt>
    <dgm:pt modelId="{CECAFBCF-28A4-4D4C-B012-21E2298FB0E0}" type="parTrans" cxnId="{04E5DEBA-6DFB-475D-8218-91836A9DDC4F}">
      <dgm:prSet/>
      <dgm:spPr/>
      <dgm:t>
        <a:bodyPr/>
        <a:lstStyle/>
        <a:p>
          <a:pPr algn="ctr"/>
          <a:endParaRPr lang="ru-RU"/>
        </a:p>
      </dgm:t>
    </dgm:pt>
    <dgm:pt modelId="{3E4482BC-2892-4EB6-BCA2-34F0595B243F}" type="sibTrans" cxnId="{04E5DEBA-6DFB-475D-8218-91836A9DDC4F}">
      <dgm:prSet/>
      <dgm:spPr/>
      <dgm:t>
        <a:bodyPr/>
        <a:lstStyle/>
        <a:p>
          <a:pPr algn="ctr"/>
          <a:endParaRPr lang="ru-RU"/>
        </a:p>
      </dgm:t>
    </dgm:pt>
    <dgm:pt modelId="{F2D37E34-E653-47C0-9D22-9E95BC27CEE3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b="1" dirty="0" err="1">
              <a:solidFill>
                <a:sysClr val="windowText" lastClr="000000"/>
              </a:solidFill>
            </a:rPr>
            <a:t>творче</a:t>
          </a:r>
          <a:r>
            <a:rPr lang="ru-RU" b="1" dirty="0">
              <a:solidFill>
                <a:sysClr val="windowText" lastClr="000000"/>
              </a:solidFill>
            </a:rPr>
            <a:t> </a:t>
          </a:r>
          <a:r>
            <a:rPr lang="ru-RU" b="1" dirty="0" err="1">
              <a:solidFill>
                <a:sysClr val="windowText" lastClr="000000"/>
              </a:solidFill>
            </a:rPr>
            <a:t>спілкування</a:t>
          </a:r>
          <a:endParaRPr lang="ru-RU" b="1" dirty="0">
            <a:solidFill>
              <a:sysClr val="windowText" lastClr="000000"/>
            </a:solidFill>
          </a:endParaRPr>
        </a:p>
      </dgm:t>
    </dgm:pt>
    <dgm:pt modelId="{9B6EB242-720C-4EAD-83DC-CD2C12AD27D3}" type="parTrans" cxnId="{7052284B-80AD-420B-A446-0FA770D21F0F}">
      <dgm:prSet/>
      <dgm:spPr/>
      <dgm:t>
        <a:bodyPr/>
        <a:lstStyle/>
        <a:p>
          <a:pPr algn="ctr"/>
          <a:endParaRPr lang="ru-RU"/>
        </a:p>
      </dgm:t>
    </dgm:pt>
    <dgm:pt modelId="{D0793D3A-C861-417D-AE28-A5FD57E7ABE6}" type="sibTrans" cxnId="{7052284B-80AD-420B-A446-0FA770D21F0F}">
      <dgm:prSet/>
      <dgm:spPr/>
      <dgm:t>
        <a:bodyPr/>
        <a:lstStyle/>
        <a:p>
          <a:pPr algn="ctr"/>
          <a:endParaRPr lang="ru-RU"/>
        </a:p>
      </dgm:t>
    </dgm:pt>
    <dgm:pt modelId="{AB50E1BA-1D80-425B-A72E-A243B4C7EDF2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b="1" dirty="0" err="1">
              <a:solidFill>
                <a:sysClr val="windowText" lastClr="000000"/>
              </a:solidFill>
            </a:rPr>
            <a:t>творчий</a:t>
          </a:r>
          <a:r>
            <a:rPr lang="ru-RU" b="1" dirty="0">
              <a:solidFill>
                <a:sysClr val="windowText" lastClr="000000"/>
              </a:solidFill>
            </a:rPr>
            <a:t> </a:t>
          </a:r>
          <a:r>
            <a:rPr lang="ru-RU" b="1" dirty="0" err="1">
              <a:solidFill>
                <a:sysClr val="windowText" lastClr="000000"/>
              </a:solidFill>
            </a:rPr>
            <a:t>пошук</a:t>
          </a:r>
          <a:endParaRPr lang="ru-RU" b="1" dirty="0">
            <a:solidFill>
              <a:sysClr val="windowText" lastClr="000000"/>
            </a:solidFill>
          </a:endParaRPr>
        </a:p>
      </dgm:t>
    </dgm:pt>
    <dgm:pt modelId="{6EEA8167-E797-41C7-A967-D5D3A60C7668}" type="parTrans" cxnId="{D2CAF589-50AC-4C6B-AA45-D210BB88391F}">
      <dgm:prSet/>
      <dgm:spPr/>
      <dgm:t>
        <a:bodyPr/>
        <a:lstStyle/>
        <a:p>
          <a:pPr algn="ctr"/>
          <a:endParaRPr lang="ru-RU"/>
        </a:p>
      </dgm:t>
    </dgm:pt>
    <dgm:pt modelId="{C4FD87DD-9687-402D-931B-237657C9DD4E}" type="sibTrans" cxnId="{D2CAF589-50AC-4C6B-AA45-D210BB88391F}">
      <dgm:prSet/>
      <dgm:spPr/>
      <dgm:t>
        <a:bodyPr/>
        <a:lstStyle/>
        <a:p>
          <a:pPr algn="ctr"/>
          <a:endParaRPr lang="ru-RU"/>
        </a:p>
      </dgm:t>
    </dgm:pt>
    <dgm:pt modelId="{B691DAFC-B8C1-43FB-A676-F22FCFE8173A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b="1" dirty="0" err="1">
              <a:solidFill>
                <a:sysClr val="windowText" lastClr="000000"/>
              </a:solidFill>
            </a:rPr>
            <a:t>творча</a:t>
          </a:r>
          <a:r>
            <a:rPr lang="ru-RU" b="1" dirty="0">
              <a:solidFill>
                <a:sysClr val="windowText" lastClr="000000"/>
              </a:solidFill>
            </a:rPr>
            <a:t> </a:t>
          </a:r>
          <a:r>
            <a:rPr lang="ru-RU" b="1" dirty="0" err="1">
              <a:solidFill>
                <a:sysClr val="windowText" lastClr="000000"/>
              </a:solidFill>
            </a:rPr>
            <a:t>активність</a:t>
          </a:r>
          <a:endParaRPr lang="ru-RU" b="1" dirty="0">
            <a:solidFill>
              <a:sysClr val="windowText" lastClr="000000"/>
            </a:solidFill>
          </a:endParaRPr>
        </a:p>
      </dgm:t>
    </dgm:pt>
    <dgm:pt modelId="{7DB4AFBC-B98B-4B8A-9A36-CB16EA9BD36C}" type="parTrans" cxnId="{AED46685-BBE4-4F25-8FF7-678BE5DA1179}">
      <dgm:prSet/>
      <dgm:spPr/>
      <dgm:t>
        <a:bodyPr/>
        <a:lstStyle/>
        <a:p>
          <a:pPr algn="ctr"/>
          <a:endParaRPr lang="ru-RU"/>
        </a:p>
      </dgm:t>
    </dgm:pt>
    <dgm:pt modelId="{0F08876D-0BC7-43AC-BDB5-2919FC08F43A}" type="sibTrans" cxnId="{AED46685-BBE4-4F25-8FF7-678BE5DA1179}">
      <dgm:prSet/>
      <dgm:spPr/>
      <dgm:t>
        <a:bodyPr/>
        <a:lstStyle/>
        <a:p>
          <a:pPr algn="ctr"/>
          <a:endParaRPr lang="ru-RU"/>
        </a:p>
      </dgm:t>
    </dgm:pt>
    <dgm:pt modelId="{C3C1AD39-8E36-49E2-B080-34AA2EC31939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b="1" dirty="0" err="1">
              <a:solidFill>
                <a:sysClr val="windowText" lastClr="000000"/>
              </a:solidFill>
            </a:rPr>
            <a:t>творче</a:t>
          </a:r>
          <a:r>
            <a:rPr lang="ru-RU" b="1" dirty="0">
              <a:solidFill>
                <a:sysClr val="windowText" lastClr="000000"/>
              </a:solidFill>
            </a:rPr>
            <a:t> </a:t>
          </a:r>
          <a:r>
            <a:rPr lang="ru-RU" b="1" dirty="0" err="1">
              <a:solidFill>
                <a:sysClr val="windowText" lastClr="000000"/>
              </a:solidFill>
            </a:rPr>
            <a:t>мислення</a:t>
          </a:r>
          <a:endParaRPr lang="ru-RU" b="1" dirty="0">
            <a:solidFill>
              <a:sysClr val="windowText" lastClr="000000"/>
            </a:solidFill>
          </a:endParaRPr>
        </a:p>
      </dgm:t>
    </dgm:pt>
    <dgm:pt modelId="{65A1E553-1A57-435D-8B4E-887DFDD3E9B3}" type="parTrans" cxnId="{1AC68449-4C64-456A-856A-17D511740884}">
      <dgm:prSet/>
      <dgm:spPr/>
      <dgm:t>
        <a:bodyPr/>
        <a:lstStyle/>
        <a:p>
          <a:pPr algn="ctr"/>
          <a:endParaRPr lang="ru-RU"/>
        </a:p>
      </dgm:t>
    </dgm:pt>
    <dgm:pt modelId="{637B82A1-4DF6-4B0D-86AF-9AF1DA1F88AF}" type="sibTrans" cxnId="{1AC68449-4C64-456A-856A-17D511740884}">
      <dgm:prSet/>
      <dgm:spPr/>
      <dgm:t>
        <a:bodyPr/>
        <a:lstStyle/>
        <a:p>
          <a:pPr algn="ctr"/>
          <a:endParaRPr lang="ru-RU"/>
        </a:p>
      </dgm:t>
    </dgm:pt>
    <dgm:pt modelId="{E4140F0F-E9B6-463D-8B87-4DAC5F3EE79A}" type="pres">
      <dgm:prSet presAssocID="{44C99A5E-99C5-4BCC-9194-347B6ED5B95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09B83A-3339-4437-99F8-1172B7D850E4}" type="pres">
      <dgm:prSet presAssocID="{25F0BFB4-6299-4014-9AA2-D540BCB42EBF}" presName="centerShape" presStyleLbl="node0" presStyleIdx="0" presStyleCnt="1" custScaleX="175532" custScaleY="120387"/>
      <dgm:spPr/>
      <dgm:t>
        <a:bodyPr/>
        <a:lstStyle/>
        <a:p>
          <a:endParaRPr lang="ru-RU"/>
        </a:p>
      </dgm:t>
    </dgm:pt>
    <dgm:pt modelId="{717F6A7F-E7AD-4631-8613-A46B71E1B9B3}" type="pres">
      <dgm:prSet presAssocID="{CECAFBCF-28A4-4D4C-B012-21E2298FB0E0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079EE547-2D86-4CE6-BCB9-E25296E3C342}" type="pres">
      <dgm:prSet presAssocID="{453A9397-B093-4D37-8360-D5F87D9286D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4C5B7-BB92-42AA-B043-A3410353DA3B}" type="pres">
      <dgm:prSet presAssocID="{9B6EB242-720C-4EAD-83DC-CD2C12AD27D3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B88EAC7B-F59A-47CB-847D-580024879124}" type="pres">
      <dgm:prSet presAssocID="{F2D37E34-E653-47C0-9D22-9E95BC27CEE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BC597-2B9D-4E0A-A192-46BE1DB967D4}" type="pres">
      <dgm:prSet presAssocID="{6EEA8167-E797-41C7-A967-D5D3A60C7668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FFE3567F-3B79-4A85-A10E-21B9F384FDF4}" type="pres">
      <dgm:prSet presAssocID="{AB50E1BA-1D80-425B-A72E-A243B4C7EDF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14C42-A23C-41D6-AF59-46BC58A8F179}" type="pres">
      <dgm:prSet presAssocID="{7DB4AFBC-B98B-4B8A-9A36-CB16EA9BD36C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2F4FBF53-ED39-4804-BDF9-539F922C9EC8}" type="pres">
      <dgm:prSet presAssocID="{B691DAFC-B8C1-43FB-A676-F22FCFE8173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8395F-11D2-4982-8A03-70BA4D0BD0AD}" type="pres">
      <dgm:prSet presAssocID="{65A1E553-1A57-435D-8B4E-887DFDD3E9B3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11CACBC1-7B20-4215-A880-10DF6485C74B}" type="pres">
      <dgm:prSet presAssocID="{C3C1AD39-8E36-49E2-B080-34AA2EC3193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C68449-4C64-456A-856A-17D511740884}" srcId="{25F0BFB4-6299-4014-9AA2-D540BCB42EBF}" destId="{C3C1AD39-8E36-49E2-B080-34AA2EC31939}" srcOrd="4" destOrd="0" parTransId="{65A1E553-1A57-435D-8B4E-887DFDD3E9B3}" sibTransId="{637B82A1-4DF6-4B0D-86AF-9AF1DA1F88AF}"/>
    <dgm:cxn modelId="{1C2D0DAC-69FD-465A-99DE-624C2A5E5D11}" type="presOf" srcId="{65A1E553-1A57-435D-8B4E-887DFDD3E9B3}" destId="{8468395F-11D2-4982-8A03-70BA4D0BD0AD}" srcOrd="0" destOrd="0" presId="urn:microsoft.com/office/officeart/2005/8/layout/radial4"/>
    <dgm:cxn modelId="{AED46685-BBE4-4F25-8FF7-678BE5DA1179}" srcId="{25F0BFB4-6299-4014-9AA2-D540BCB42EBF}" destId="{B691DAFC-B8C1-43FB-A676-F22FCFE8173A}" srcOrd="3" destOrd="0" parTransId="{7DB4AFBC-B98B-4B8A-9A36-CB16EA9BD36C}" sibTransId="{0F08876D-0BC7-43AC-BDB5-2919FC08F43A}"/>
    <dgm:cxn modelId="{8FEF0A52-F5FA-4F75-A4A4-1962F22B5A3F}" type="presOf" srcId="{6EEA8167-E797-41C7-A967-D5D3A60C7668}" destId="{33FBC597-2B9D-4E0A-A192-46BE1DB967D4}" srcOrd="0" destOrd="0" presId="urn:microsoft.com/office/officeart/2005/8/layout/radial4"/>
    <dgm:cxn modelId="{7FA99B44-BC3B-4FFC-B825-815F4956DE19}" srcId="{44C99A5E-99C5-4BCC-9194-347B6ED5B95B}" destId="{25F0BFB4-6299-4014-9AA2-D540BCB42EBF}" srcOrd="0" destOrd="0" parTransId="{8AD9960B-893B-4F6D-BAA3-7949B5216CDD}" sibTransId="{50061A66-52D6-4730-9BFF-AADFE96C043E}"/>
    <dgm:cxn modelId="{DE67EAB1-5BBA-4AC1-BEAE-BAC7A4DA71AC}" type="presOf" srcId="{25F0BFB4-6299-4014-9AA2-D540BCB42EBF}" destId="{4A09B83A-3339-4437-99F8-1172B7D850E4}" srcOrd="0" destOrd="0" presId="urn:microsoft.com/office/officeart/2005/8/layout/radial4"/>
    <dgm:cxn modelId="{D6664981-7AAF-4849-8FFC-604241D8EAFB}" type="presOf" srcId="{F2D37E34-E653-47C0-9D22-9E95BC27CEE3}" destId="{B88EAC7B-F59A-47CB-847D-580024879124}" srcOrd="0" destOrd="0" presId="urn:microsoft.com/office/officeart/2005/8/layout/radial4"/>
    <dgm:cxn modelId="{CC891BF3-A219-4BF0-8C59-AE7710FC7AFA}" type="presOf" srcId="{AB50E1BA-1D80-425B-A72E-A243B4C7EDF2}" destId="{FFE3567F-3B79-4A85-A10E-21B9F384FDF4}" srcOrd="0" destOrd="0" presId="urn:microsoft.com/office/officeart/2005/8/layout/radial4"/>
    <dgm:cxn modelId="{7052284B-80AD-420B-A446-0FA770D21F0F}" srcId="{25F0BFB4-6299-4014-9AA2-D540BCB42EBF}" destId="{F2D37E34-E653-47C0-9D22-9E95BC27CEE3}" srcOrd="1" destOrd="0" parTransId="{9B6EB242-720C-4EAD-83DC-CD2C12AD27D3}" sibTransId="{D0793D3A-C861-417D-AE28-A5FD57E7ABE6}"/>
    <dgm:cxn modelId="{0DCDE375-0FFF-4252-B24D-645BB998E450}" type="presOf" srcId="{9B6EB242-720C-4EAD-83DC-CD2C12AD27D3}" destId="{2504C5B7-BB92-42AA-B043-A3410353DA3B}" srcOrd="0" destOrd="0" presId="urn:microsoft.com/office/officeart/2005/8/layout/radial4"/>
    <dgm:cxn modelId="{45A52557-05B3-4429-A6DC-EC11DC492795}" type="presOf" srcId="{B691DAFC-B8C1-43FB-A676-F22FCFE8173A}" destId="{2F4FBF53-ED39-4804-BDF9-539F922C9EC8}" srcOrd="0" destOrd="0" presId="urn:microsoft.com/office/officeart/2005/8/layout/radial4"/>
    <dgm:cxn modelId="{A4FA6371-C6F8-432E-AEEF-1212F3F0A742}" type="presOf" srcId="{CECAFBCF-28A4-4D4C-B012-21E2298FB0E0}" destId="{717F6A7F-E7AD-4631-8613-A46B71E1B9B3}" srcOrd="0" destOrd="0" presId="urn:microsoft.com/office/officeart/2005/8/layout/radial4"/>
    <dgm:cxn modelId="{84A05062-E5E3-4FFA-85A4-6037E2D59909}" type="presOf" srcId="{453A9397-B093-4D37-8360-D5F87D9286DC}" destId="{079EE547-2D86-4CE6-BCB9-E25296E3C342}" srcOrd="0" destOrd="0" presId="urn:microsoft.com/office/officeart/2005/8/layout/radial4"/>
    <dgm:cxn modelId="{D2CAF589-50AC-4C6B-AA45-D210BB88391F}" srcId="{25F0BFB4-6299-4014-9AA2-D540BCB42EBF}" destId="{AB50E1BA-1D80-425B-A72E-A243B4C7EDF2}" srcOrd="2" destOrd="0" parTransId="{6EEA8167-E797-41C7-A967-D5D3A60C7668}" sibTransId="{C4FD87DD-9687-402D-931B-237657C9DD4E}"/>
    <dgm:cxn modelId="{04E5DEBA-6DFB-475D-8218-91836A9DDC4F}" srcId="{25F0BFB4-6299-4014-9AA2-D540BCB42EBF}" destId="{453A9397-B093-4D37-8360-D5F87D9286DC}" srcOrd="0" destOrd="0" parTransId="{CECAFBCF-28A4-4D4C-B012-21E2298FB0E0}" sibTransId="{3E4482BC-2892-4EB6-BCA2-34F0595B243F}"/>
    <dgm:cxn modelId="{52D39082-326E-4E90-A9A9-680A19058114}" type="presOf" srcId="{7DB4AFBC-B98B-4B8A-9A36-CB16EA9BD36C}" destId="{58A14C42-A23C-41D6-AF59-46BC58A8F179}" srcOrd="0" destOrd="0" presId="urn:microsoft.com/office/officeart/2005/8/layout/radial4"/>
    <dgm:cxn modelId="{84D9BA20-4756-41FE-B526-89AF69EA7E35}" type="presOf" srcId="{44C99A5E-99C5-4BCC-9194-347B6ED5B95B}" destId="{E4140F0F-E9B6-463D-8B87-4DAC5F3EE79A}" srcOrd="0" destOrd="0" presId="urn:microsoft.com/office/officeart/2005/8/layout/radial4"/>
    <dgm:cxn modelId="{063DDBDF-358F-4E71-AE88-A7601A93A97C}" type="presOf" srcId="{C3C1AD39-8E36-49E2-B080-34AA2EC31939}" destId="{11CACBC1-7B20-4215-A880-10DF6485C74B}" srcOrd="0" destOrd="0" presId="urn:microsoft.com/office/officeart/2005/8/layout/radial4"/>
    <dgm:cxn modelId="{59EC08F9-A607-4EB0-9FDC-33077A7CE4AF}" type="presParOf" srcId="{E4140F0F-E9B6-463D-8B87-4DAC5F3EE79A}" destId="{4A09B83A-3339-4437-99F8-1172B7D850E4}" srcOrd="0" destOrd="0" presId="urn:microsoft.com/office/officeart/2005/8/layout/radial4"/>
    <dgm:cxn modelId="{827F0E14-CF25-444F-B1B9-DE81AC75D438}" type="presParOf" srcId="{E4140F0F-E9B6-463D-8B87-4DAC5F3EE79A}" destId="{717F6A7F-E7AD-4631-8613-A46B71E1B9B3}" srcOrd="1" destOrd="0" presId="urn:microsoft.com/office/officeart/2005/8/layout/radial4"/>
    <dgm:cxn modelId="{372812CE-9953-4866-B2C1-D273491ED2AA}" type="presParOf" srcId="{E4140F0F-E9B6-463D-8B87-4DAC5F3EE79A}" destId="{079EE547-2D86-4CE6-BCB9-E25296E3C342}" srcOrd="2" destOrd="0" presId="urn:microsoft.com/office/officeart/2005/8/layout/radial4"/>
    <dgm:cxn modelId="{03DF9E6F-2812-4BF2-9A75-83714E3CED2B}" type="presParOf" srcId="{E4140F0F-E9B6-463D-8B87-4DAC5F3EE79A}" destId="{2504C5B7-BB92-42AA-B043-A3410353DA3B}" srcOrd="3" destOrd="0" presId="urn:microsoft.com/office/officeart/2005/8/layout/radial4"/>
    <dgm:cxn modelId="{5AA1791F-A97F-4AEE-AA8B-D359126ED3D6}" type="presParOf" srcId="{E4140F0F-E9B6-463D-8B87-4DAC5F3EE79A}" destId="{B88EAC7B-F59A-47CB-847D-580024879124}" srcOrd="4" destOrd="0" presId="urn:microsoft.com/office/officeart/2005/8/layout/radial4"/>
    <dgm:cxn modelId="{52289288-A9C6-45B4-A7D0-1307013A1CEF}" type="presParOf" srcId="{E4140F0F-E9B6-463D-8B87-4DAC5F3EE79A}" destId="{33FBC597-2B9D-4E0A-A192-46BE1DB967D4}" srcOrd="5" destOrd="0" presId="urn:microsoft.com/office/officeart/2005/8/layout/radial4"/>
    <dgm:cxn modelId="{56387A4F-2478-4B4C-ACC2-3B71B2537D07}" type="presParOf" srcId="{E4140F0F-E9B6-463D-8B87-4DAC5F3EE79A}" destId="{FFE3567F-3B79-4A85-A10E-21B9F384FDF4}" srcOrd="6" destOrd="0" presId="urn:microsoft.com/office/officeart/2005/8/layout/radial4"/>
    <dgm:cxn modelId="{3802205B-6DD8-4757-AFB6-2A8408C6401C}" type="presParOf" srcId="{E4140F0F-E9B6-463D-8B87-4DAC5F3EE79A}" destId="{58A14C42-A23C-41D6-AF59-46BC58A8F179}" srcOrd="7" destOrd="0" presId="urn:microsoft.com/office/officeart/2005/8/layout/radial4"/>
    <dgm:cxn modelId="{9234A50B-6172-4671-ADFF-4E5AB8A8657A}" type="presParOf" srcId="{E4140F0F-E9B6-463D-8B87-4DAC5F3EE79A}" destId="{2F4FBF53-ED39-4804-BDF9-539F922C9EC8}" srcOrd="8" destOrd="0" presId="urn:microsoft.com/office/officeart/2005/8/layout/radial4"/>
    <dgm:cxn modelId="{D31091E9-EAC6-4411-9E84-1D4105FCDA6E}" type="presParOf" srcId="{E4140F0F-E9B6-463D-8B87-4DAC5F3EE79A}" destId="{8468395F-11D2-4982-8A03-70BA4D0BD0AD}" srcOrd="9" destOrd="0" presId="urn:microsoft.com/office/officeart/2005/8/layout/radial4"/>
    <dgm:cxn modelId="{B08E7EF5-D89F-448A-8DC3-AE4AE31A8A2F}" type="presParOf" srcId="{E4140F0F-E9B6-463D-8B87-4DAC5F3EE79A}" destId="{11CACBC1-7B20-4215-A880-10DF6485C74B}" srcOrd="10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AB42-FC12-4857-AC40-99F3EAA6FAB8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764C-6639-4DBC-9CE2-B7BD8C238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AB42-FC12-4857-AC40-99F3EAA6FAB8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764C-6639-4DBC-9CE2-B7BD8C238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AB42-FC12-4857-AC40-99F3EAA6FAB8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764C-6639-4DBC-9CE2-B7BD8C238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AB42-FC12-4857-AC40-99F3EAA6FAB8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764C-6639-4DBC-9CE2-B7BD8C238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AB42-FC12-4857-AC40-99F3EAA6FAB8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764C-6639-4DBC-9CE2-B7BD8C238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AB42-FC12-4857-AC40-99F3EAA6FAB8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764C-6639-4DBC-9CE2-B7BD8C238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AB42-FC12-4857-AC40-99F3EAA6FAB8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764C-6639-4DBC-9CE2-B7BD8C238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AB42-FC12-4857-AC40-99F3EAA6FAB8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764C-6639-4DBC-9CE2-B7BD8C238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AB42-FC12-4857-AC40-99F3EAA6FAB8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764C-6639-4DBC-9CE2-B7BD8C238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AB42-FC12-4857-AC40-99F3EAA6FAB8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764C-6639-4DBC-9CE2-B7BD8C238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AB42-FC12-4857-AC40-99F3EAA6FAB8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764C-6639-4DBC-9CE2-B7BD8C238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6AB42-FC12-4857-AC40-99F3EAA6FAB8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6764C-6639-4DBC-9CE2-B7BD8C238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pedsovet.su/_ld/301/82694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928662" y="1285860"/>
            <a:ext cx="7429552" cy="4462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6000" dirty="0" smtClean="0">
                <a:solidFill>
                  <a:srgbClr val="FF0000"/>
                </a:solidFill>
                <a:latin typeface="Georgia" pitchFamily="18" charset="0"/>
              </a:rPr>
              <a:t>Креативність</a:t>
            </a:r>
          </a:p>
          <a:p>
            <a:pPr algn="ctr"/>
            <a:r>
              <a:rPr lang="uk-UA" sz="6000" dirty="0" smtClean="0">
                <a:solidFill>
                  <a:srgbClr val="0070C0"/>
                </a:solidFill>
                <a:latin typeface="Georgia" pitchFamily="18" charset="0"/>
              </a:rPr>
              <a:t>вчителя</a:t>
            </a:r>
            <a:r>
              <a:rPr lang="uk-UA" sz="6000" dirty="0" smtClean="0">
                <a:latin typeface="Georgia" pitchFamily="18" charset="0"/>
              </a:rPr>
              <a:t> як    умова   підвищення </a:t>
            </a:r>
            <a:r>
              <a:rPr lang="uk-UA" sz="6000" dirty="0" smtClean="0">
                <a:solidFill>
                  <a:srgbClr val="FF0000"/>
                </a:solidFill>
                <a:latin typeface="Georgia" pitchFamily="18" charset="0"/>
              </a:rPr>
              <a:t>творчості</a:t>
            </a:r>
            <a:r>
              <a:rPr lang="uk-UA" sz="6000" dirty="0" smtClean="0">
                <a:latin typeface="Georgia" pitchFamily="18" charset="0"/>
              </a:rPr>
              <a:t>   </a:t>
            </a:r>
            <a:r>
              <a:rPr lang="uk-UA" sz="6000" dirty="0" smtClean="0">
                <a:solidFill>
                  <a:srgbClr val="0070C0"/>
                </a:solidFill>
                <a:latin typeface="Georgia" pitchFamily="18" charset="0"/>
              </a:rPr>
              <a:t>учня</a:t>
            </a:r>
          </a:p>
          <a:p>
            <a:pPr algn="ctr"/>
            <a:endParaRPr lang="uk-UA" sz="2000" dirty="0" smtClean="0">
              <a:latin typeface="Georgia" pitchFamily="18" charset="0"/>
            </a:endParaRPr>
          </a:p>
          <a:p>
            <a:pPr algn="ctr"/>
            <a:endParaRPr lang="ru-RU" sz="2400" dirty="0"/>
          </a:p>
        </p:txBody>
      </p:sp>
    </p:spTree>
  </p:cSld>
  <p:clrMapOvr>
    <a:masterClrMapping/>
  </p:clrMapOvr>
  <p:transition advTm="19125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pedsovet.su/_ld/301/82694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259632" y="1412776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latin typeface="Georgia" pitchFamily="18" charset="0"/>
              </a:rPr>
              <a:t> </a:t>
            </a:r>
            <a:endParaRPr lang="uk-UA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uk-UA" sz="2400" dirty="0" smtClean="0">
                <a:latin typeface="Georgia" pitchFamily="18" charset="0"/>
              </a:rPr>
              <a:t> </a:t>
            </a:r>
            <a:endParaRPr lang="ru-RU" sz="2400" dirty="0"/>
          </a:p>
        </p:txBody>
      </p:sp>
      <p:pic>
        <p:nvPicPr>
          <p:cNvPr id="8" name="Рисунок 7" descr="http://image.slidesharecdn.com/random-110203042214-phpapp02/95/slide-4-728.jpg?1296728594"/>
          <p:cNvPicPr/>
          <p:nvPr/>
        </p:nvPicPr>
        <p:blipFill>
          <a:blip r:embed="rId4" cstate="print"/>
          <a:srcRect t="4746" b="29693"/>
          <a:stretch>
            <a:fillRect/>
          </a:stretch>
        </p:blipFill>
        <p:spPr bwMode="auto">
          <a:xfrm>
            <a:off x="1357290" y="1428736"/>
            <a:ext cx="650085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5516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pedsovet.su/_ld/301/82694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643042" y="1214422"/>
            <a:ext cx="6048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Як  </a:t>
            </a:r>
            <a:r>
              <a:rPr lang="ru-RU" sz="2400" b="1" dirty="0" err="1" smtClean="0">
                <a:solidFill>
                  <a:srgbClr val="FF0000"/>
                </a:solidFill>
                <a:latin typeface="Georgia" pitchFamily="18" charset="0"/>
              </a:rPr>
              <a:t>навчитись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  <a:latin typeface="Georgia" pitchFamily="18" charset="0"/>
              </a:rPr>
              <a:t>креативності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?</a:t>
            </a:r>
            <a:r>
              <a:rPr lang="ru-RU" b="1" dirty="0" smtClean="0">
                <a:latin typeface="Georgia" pitchFamily="18" charset="0"/>
              </a:rPr>
              <a:t>	</a:t>
            </a:r>
            <a:r>
              <a:rPr lang="ru-RU" sz="1600" dirty="0" smtClean="0">
                <a:latin typeface="Georgia" pitchFamily="18" charset="0"/>
              </a:rPr>
              <a:t>			</a:t>
            </a:r>
            <a:r>
              <a:rPr lang="uk-UA" sz="1600" dirty="0" smtClean="0">
                <a:latin typeface="Georgia" pitchFamily="18" charset="0"/>
              </a:rPr>
              <a:t> 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1691677" y="4688254"/>
            <a:ext cx="6380785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Georgia" pitchFamily="18" charset="0"/>
              </a:rPr>
              <a:t>◊ </a:t>
            </a:r>
            <a:r>
              <a:rPr lang="ru-RU" sz="2400" b="1" dirty="0" err="1" smtClean="0">
                <a:solidFill>
                  <a:srgbClr val="00B0F0"/>
                </a:solidFill>
                <a:latin typeface="Georgia" pitchFamily="18" charset="0"/>
              </a:rPr>
              <a:t>Знайди</a:t>
            </a:r>
            <a:r>
              <a:rPr lang="ru-RU" sz="2400" b="1" dirty="0" smtClean="0">
                <a:solidFill>
                  <a:srgbClr val="00B0F0"/>
                </a:solidFill>
                <a:latin typeface="Georgia" pitchFamily="18" charset="0"/>
              </a:rPr>
              <a:t>  </a:t>
            </a:r>
            <a:r>
              <a:rPr lang="ru-RU" sz="2400" b="1" dirty="0" err="1" smtClean="0">
                <a:solidFill>
                  <a:srgbClr val="00B0F0"/>
                </a:solidFill>
                <a:latin typeface="Georgia" pitchFamily="18" charset="0"/>
              </a:rPr>
              <a:t>однодумців</a:t>
            </a:r>
            <a:r>
              <a:rPr lang="ru-RU" sz="2400" b="1" dirty="0" smtClean="0">
                <a:solidFill>
                  <a:srgbClr val="00B0F0"/>
                </a:solidFill>
                <a:latin typeface="Georgia" pitchFamily="18" charset="0"/>
              </a:rPr>
              <a:t>  та  </a:t>
            </a:r>
            <a:r>
              <a:rPr lang="ru-RU" sz="2400" b="1" dirty="0" err="1" smtClean="0">
                <a:solidFill>
                  <a:srgbClr val="00B0F0"/>
                </a:solidFill>
                <a:latin typeface="Georgia" pitchFamily="18" charset="0"/>
              </a:rPr>
              <a:t>надихни</a:t>
            </a:r>
            <a:r>
              <a:rPr lang="ru-RU" sz="2400" b="1" dirty="0" smtClean="0">
                <a:solidFill>
                  <a:srgbClr val="00B0F0"/>
                </a:solidFill>
                <a:latin typeface="Georgia" pitchFamily="18" charset="0"/>
              </a:rPr>
              <a:t>   </a:t>
            </a:r>
            <a:r>
              <a:rPr lang="ru-RU" sz="2400" b="1" dirty="0" err="1" smtClean="0">
                <a:solidFill>
                  <a:srgbClr val="00B0F0"/>
                </a:solidFill>
                <a:latin typeface="Georgia" pitchFamily="18" charset="0"/>
              </a:rPr>
              <a:t>їх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2132857"/>
            <a:ext cx="6120680" cy="83099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◊ Головне  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джерело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креативності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–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                                 практика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1763687" y="3082642"/>
            <a:ext cx="612068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◊ </a:t>
            </a:r>
            <a:r>
              <a:rPr lang="ru-RU" sz="2400" b="1" dirty="0" err="1" smtClean="0">
                <a:solidFill>
                  <a:srgbClr val="7030A0"/>
                </a:solidFill>
                <a:latin typeface="Georgia" pitchFamily="18" charset="0"/>
              </a:rPr>
              <a:t>Сформулюй</a:t>
            </a: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  мету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3857628"/>
            <a:ext cx="6165898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◊ 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Створи  </a:t>
            </a:r>
            <a:r>
              <a:rPr lang="ru-RU" sz="2400" b="1" dirty="0" err="1" smtClean="0">
                <a:solidFill>
                  <a:srgbClr val="C00000"/>
                </a:solidFill>
                <a:latin typeface="Georgia" pitchFamily="18" charset="0"/>
              </a:rPr>
              <a:t>творчу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 атмосферу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D:\Program Files\Microsoft Office\MEDIA\CAGCAT10\j029298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143512"/>
            <a:ext cx="1282993" cy="142873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3032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pedsovet.su/_ld/301/82694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500166" y="2357430"/>
            <a:ext cx="6023592" cy="10464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◊ </a:t>
            </a:r>
            <a:r>
              <a:rPr lang="ru-RU" sz="2400" b="1" dirty="0" smtClean="0">
                <a:solidFill>
                  <a:srgbClr val="00B050"/>
                </a:solidFill>
                <a:latin typeface="Georgia" pitchFamily="18" charset="0"/>
              </a:rPr>
              <a:t>Будь  не  таким, як  </a:t>
            </a:r>
            <a:r>
              <a:rPr lang="ru-RU" sz="2400" b="1" dirty="0" err="1" smtClean="0">
                <a:solidFill>
                  <a:srgbClr val="00B050"/>
                </a:solidFill>
                <a:latin typeface="Georgia" pitchFamily="18" charset="0"/>
              </a:rPr>
              <a:t>всі</a:t>
            </a:r>
            <a:endParaRPr lang="ru-RU" sz="2400" b="1" dirty="0" smtClean="0">
              <a:solidFill>
                <a:srgbClr val="00B050"/>
              </a:solidFill>
              <a:latin typeface="Georgia" pitchFamily="18" charset="0"/>
            </a:endParaRPr>
          </a:p>
          <a:p>
            <a:endParaRPr lang="ru-RU" sz="1400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◊ </a:t>
            </a:r>
            <a:r>
              <a:rPr lang="ru-RU" sz="2400" b="1" dirty="0" err="1" smtClean="0">
                <a:solidFill>
                  <a:srgbClr val="C00000"/>
                </a:solidFill>
                <a:latin typeface="Georgia" pitchFamily="18" charset="0"/>
              </a:rPr>
              <a:t>Мисли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 </a:t>
            </a:r>
            <a:r>
              <a:rPr lang="ru-RU" sz="2400" b="1" dirty="0" err="1" smtClean="0">
                <a:solidFill>
                  <a:srgbClr val="C00000"/>
                </a:solidFill>
                <a:latin typeface="Georgia" pitchFamily="18" charset="0"/>
              </a:rPr>
              <a:t>оригінально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  <a:latin typeface="Georgia" pitchFamily="18" charset="0"/>
              </a:rPr>
              <a:t>фантазуй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1285860"/>
            <a:ext cx="6048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◊  На все дивись  критично,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    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постійно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 задавай  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питання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                                          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1500166" y="3714752"/>
            <a:ext cx="601200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◊ </a:t>
            </a:r>
            <a:r>
              <a:rPr lang="uk-UA" sz="2400" b="1" dirty="0" smtClean="0">
                <a:solidFill>
                  <a:srgbClr val="FF0000"/>
                </a:solidFill>
                <a:latin typeface="Georgia" pitchFamily="18" charset="0"/>
              </a:rPr>
              <a:t>Іди   на   ризик, не   бійся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Georgia" pitchFamily="18" charset="0"/>
              </a:rPr>
              <a:t>     помилок</a:t>
            </a:r>
            <a:endParaRPr 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ru-RU" sz="2200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◊ </a:t>
            </a:r>
            <a:r>
              <a:rPr lang="ru-RU" sz="2400" b="1" dirty="0" err="1" smtClean="0">
                <a:solidFill>
                  <a:srgbClr val="7030A0"/>
                </a:solidFill>
                <a:latin typeface="Georgia" pitchFamily="18" charset="0"/>
              </a:rPr>
              <a:t>Шукай</a:t>
            </a: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  </a:t>
            </a:r>
            <a:r>
              <a:rPr lang="ru-RU" sz="2400" b="1" dirty="0" err="1" smtClean="0">
                <a:solidFill>
                  <a:srgbClr val="7030A0"/>
                </a:solidFill>
                <a:latin typeface="Georgia" pitchFamily="18" charset="0"/>
              </a:rPr>
              <a:t>різні</a:t>
            </a: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  </a:t>
            </a:r>
            <a:r>
              <a:rPr lang="ru-RU" sz="2400" b="1" dirty="0" err="1" smtClean="0">
                <a:solidFill>
                  <a:srgbClr val="7030A0"/>
                </a:solidFill>
                <a:latin typeface="Georgia" pitchFamily="18" charset="0"/>
              </a:rPr>
              <a:t>засоби</a:t>
            </a: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  для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    </a:t>
            </a:r>
            <a:r>
              <a:rPr lang="ru-RU" sz="2400" b="1" dirty="0" err="1" smtClean="0">
                <a:solidFill>
                  <a:srgbClr val="7030A0"/>
                </a:solidFill>
                <a:latin typeface="Georgia" pitchFamily="18" charset="0"/>
              </a:rPr>
              <a:t>реалізації</a:t>
            </a: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    </a:t>
            </a:r>
            <a:r>
              <a:rPr lang="ru-RU" sz="2400" b="1" dirty="0" err="1" smtClean="0">
                <a:solidFill>
                  <a:srgbClr val="7030A0"/>
                </a:solidFill>
                <a:latin typeface="Georgia" pitchFamily="18" charset="0"/>
              </a:rPr>
              <a:t>ідей</a:t>
            </a:r>
            <a:endParaRPr lang="ru-RU" sz="2000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sz="22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1641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301/826941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1500166" y="2000240"/>
          <a:ext cx="6286544" cy="363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V="1">
            <a:off x="1071538" y="1142984"/>
            <a:ext cx="721523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uk-UA" sz="32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одель творчої особистості учня</a:t>
            </a:r>
            <a:r>
              <a:rPr kumimoji="0" lang="uk-UA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uk-UA" sz="4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8518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pedsovet.su/_ld/301/82694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00100" y="1142985"/>
            <a:ext cx="7170590" cy="5076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>
                <a:latin typeface="Georgia" pitchFamily="18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Як  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</a:rPr>
              <a:t>відомо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, стиль  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</a:rPr>
              <a:t>мислення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</a:rPr>
              <a:t>закладається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</a:rPr>
              <a:t>з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Georgia" pitchFamily="18" charset="0"/>
              </a:rPr>
              <a:t>дитинства</a:t>
            </a:r>
            <a:r>
              <a:rPr lang="ru-RU" sz="28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то  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</a:rPr>
              <a:t>необхідно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</a:rPr>
              <a:t>зі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</a:rPr>
              <a:t>шкільної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</a:rPr>
              <a:t>лави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</a:rPr>
              <a:t>учити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</a:rPr>
              <a:t>дітей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2800" dirty="0" err="1">
                <a:solidFill>
                  <a:srgbClr val="002060"/>
                </a:solidFill>
                <a:latin typeface="Georgia" pitchFamily="18" charset="0"/>
              </a:rPr>
              <a:t>мислити</a:t>
            </a:r>
            <a:r>
              <a:rPr lang="ru-RU" sz="28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</a:rPr>
              <a:t>креативно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</a:rPr>
              <a:t>й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</a:rPr>
              <a:t>важливо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</a:rPr>
              <a:t>щоб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 вони    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</a:rPr>
              <a:t>володіли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</a:rPr>
              <a:t>технологіями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  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</a:rPr>
              <a:t>креативності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, а  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</a:rPr>
              <a:t>саме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спеціальними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 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прийомами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                     «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генерації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ідей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».</a:t>
            </a:r>
            <a:endParaRPr lang="ru-RU" sz="2800" b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endParaRPr lang="ru-RU" sz="2200" dirty="0" smtClean="0">
              <a:latin typeface="Georgia" pitchFamily="18" charset="0"/>
            </a:endParaRPr>
          </a:p>
          <a:p>
            <a:endParaRPr lang="ru-RU" sz="2200" dirty="0">
              <a:latin typeface="Georgia" pitchFamily="18" charset="0"/>
            </a:endParaRPr>
          </a:p>
          <a:p>
            <a:endParaRPr lang="ru-RU" sz="2200" dirty="0">
              <a:latin typeface="Georgi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37344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_18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22530" name="Picture 2" descr="http://pedsovet.su/_ld/301/826941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568" y="1412777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400" b="1" u="sng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9" name="Рисунок 8" descr="IMG_15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1214422"/>
            <a:ext cx="2975393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G_18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414" y="1214422"/>
            <a:ext cx="3206744" cy="2405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IMG_15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1604" y="3857628"/>
            <a:ext cx="2214578" cy="2706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_15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4214818"/>
            <a:ext cx="3357586" cy="23922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071934" y="3714752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B0F0"/>
                </a:solidFill>
              </a:rPr>
              <a:t>Мої  учні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0328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pedsovet.su/_ld/301/82694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ttp://pedsovet.su/_ld/301/82694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1484785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1428736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</a:rPr>
              <a:t>З успіхом застосовую на уроці: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6884" y="3244334"/>
            <a:ext cx="4166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2071678"/>
            <a:ext cx="6357982" cy="4113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7030A0"/>
                </a:solidFill>
              </a:rPr>
              <a:t>Нестандартні розминки, міні-тренінги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7030A0"/>
                </a:solidFill>
              </a:rPr>
              <a:t> Випереджальні завдання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7030A0"/>
                </a:solidFill>
              </a:rPr>
              <a:t>Міні-тренінги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err="1" smtClean="0">
                <a:solidFill>
                  <a:srgbClr val="7030A0"/>
                </a:solidFill>
              </a:rPr>
              <a:t>Сенкан</a:t>
            </a:r>
            <a:endParaRPr lang="uk-UA" sz="28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7030A0"/>
                </a:solidFill>
              </a:rPr>
              <a:t>Твори-перевтілення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7030A0"/>
                </a:solidFill>
              </a:rPr>
              <a:t>Кросворди, ребуси, анаграми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7030A0"/>
                </a:solidFill>
              </a:rPr>
              <a:t>Лінгвістичні казки, вправи з ключем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7030A0"/>
                </a:solidFill>
              </a:rPr>
              <a:t>Мультимедійні презентації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7030A0"/>
                </a:solidFill>
              </a:rPr>
              <a:t>Вікторини , ігри, КВК …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4516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1857362"/>
          <a:ext cx="6477003" cy="3929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667"/>
                <a:gridCol w="719667"/>
                <a:gridCol w="719667"/>
                <a:gridCol w="719667"/>
                <a:gridCol w="719667"/>
                <a:gridCol w="719667"/>
                <a:gridCol w="719667"/>
                <a:gridCol w="719667"/>
                <a:gridCol w="719667"/>
              </a:tblGrid>
              <a:tr h="654849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Т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Р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И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И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Л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О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654849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С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И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Г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Х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І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З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654849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А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Н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Ш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У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Н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А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654849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С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У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Г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О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Д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А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654849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П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Р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О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Ф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О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Р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654849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Д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Р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А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Т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У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Р 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pedsovet.su/_ld/301/82694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285852" y="1071547"/>
            <a:ext cx="6715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    «ЗНАЙДИ СПІЛЬНУ ЧАСТИНУ ДВОХ СЛІВ»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728" y="1714488"/>
          <a:ext cx="6691338" cy="4071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482"/>
                <a:gridCol w="743482"/>
                <a:gridCol w="743482"/>
                <a:gridCol w="743482"/>
                <a:gridCol w="743482"/>
                <a:gridCol w="743482"/>
                <a:gridCol w="743482"/>
                <a:gridCol w="743482"/>
                <a:gridCol w="743482"/>
              </a:tblGrid>
              <a:tr h="678661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Т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Р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И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FFFF00"/>
                          </a:solidFill>
                          <a:latin typeface="Garamond" pitchFamily="18" charset="0"/>
                        </a:rPr>
                        <a:t>з</a:t>
                      </a:r>
                      <a:endParaRPr lang="ru-RU" sz="2800" b="1" dirty="0">
                        <a:solidFill>
                          <a:srgbClr val="FFFF00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FFFF00"/>
                          </a:solidFill>
                          <a:latin typeface="Garamond" pitchFamily="18" charset="0"/>
                        </a:rPr>
                        <a:t>у</a:t>
                      </a:r>
                      <a:endParaRPr lang="ru-RU" sz="2800" b="1" dirty="0">
                        <a:solidFill>
                          <a:srgbClr val="FFFF00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FFFF00"/>
                          </a:solidFill>
                          <a:latin typeface="Garamond" pitchFamily="18" charset="0"/>
                        </a:rPr>
                        <a:t>б</a:t>
                      </a:r>
                      <a:endParaRPr lang="ru-RU" sz="2800" b="1" dirty="0">
                        <a:solidFill>
                          <a:srgbClr val="FFFF00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И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Л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О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678661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С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И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Г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00B050"/>
                          </a:solidFill>
                          <a:latin typeface="Garamond" pitchFamily="18" charset="0"/>
                        </a:rPr>
                        <a:t>а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00B050"/>
                          </a:solidFill>
                          <a:latin typeface="Garamond" pitchFamily="18" charset="0"/>
                        </a:rPr>
                        <a:t>р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00B050"/>
                          </a:solidFill>
                          <a:latin typeface="Garamond" pitchFamily="18" charset="0"/>
                        </a:rPr>
                        <a:t>а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Х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І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З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678661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А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Н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Ш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00B0F0"/>
                          </a:solidFill>
                          <a:latin typeface="Garamond" pitchFamily="18" charset="0"/>
                        </a:rPr>
                        <a:t>л</a:t>
                      </a:r>
                      <a:endParaRPr lang="ru-RU" sz="2800" b="1" dirty="0">
                        <a:solidFill>
                          <a:srgbClr val="00B0F0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00B0F0"/>
                          </a:solidFill>
                          <a:latin typeface="Garamond" pitchFamily="18" charset="0"/>
                        </a:rPr>
                        <a:t>а</a:t>
                      </a:r>
                      <a:endParaRPr lang="ru-RU" sz="2800" b="1" dirty="0">
                        <a:solidFill>
                          <a:srgbClr val="00B0F0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00B0F0"/>
                          </a:solidFill>
                          <a:latin typeface="Garamond" pitchFamily="18" charset="0"/>
                        </a:rPr>
                        <a:t>г</a:t>
                      </a:r>
                      <a:endParaRPr lang="ru-RU" sz="2800" b="1" dirty="0">
                        <a:solidFill>
                          <a:srgbClr val="00B0F0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У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Н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А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678661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С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У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Г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Garamond" pitchFamily="18" charset="0"/>
                        </a:rPr>
                        <a:t>л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Garamond" pitchFamily="18" charset="0"/>
                        </a:rPr>
                        <a:t>о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Garamond" pitchFamily="18" charset="0"/>
                        </a:rPr>
                        <a:t>б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О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Д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А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678661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П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Р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О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7030A0"/>
                          </a:solidFill>
                          <a:latin typeface="Garamond" pitchFamily="18" charset="0"/>
                        </a:rPr>
                        <a:t>р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7030A0"/>
                          </a:solidFill>
                          <a:latin typeface="Garamond" pitchFamily="18" charset="0"/>
                        </a:rPr>
                        <a:t>о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7030A0"/>
                          </a:solidFill>
                          <a:latin typeface="Garamond" pitchFamily="18" charset="0"/>
                        </a:rPr>
                        <a:t>к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Ф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О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Р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678661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Д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Р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А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0070C0"/>
                          </a:solidFill>
                          <a:latin typeface="Garamond" pitchFamily="18" charset="0"/>
                        </a:rPr>
                        <a:t>к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0070C0"/>
                          </a:solidFill>
                          <a:latin typeface="Garamond" pitchFamily="18" charset="0"/>
                        </a:rPr>
                        <a:t>о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0070C0"/>
                          </a:solidFill>
                          <a:latin typeface="Garamond" pitchFamily="18" charset="0"/>
                        </a:rPr>
                        <a:t>н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Т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У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Garamond" pitchFamily="18" charset="0"/>
                        </a:rPr>
                        <a:t>Р </a:t>
                      </a:r>
                      <a:endParaRPr lang="ru-RU" sz="2800" b="1" dirty="0">
                        <a:latin typeface="Garamon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715404" y="8429660"/>
          <a:ext cx="1874520" cy="232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5000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3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3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3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43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43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30735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295400" y="1752600"/>
            <a:ext cx="6562069" cy="4118293"/>
            <a:chOff x="624" y="967"/>
            <a:chExt cx="4474" cy="2731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2304" y="2496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gray">
            <a:xfrm>
              <a:off x="2304" y="2160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2304" y="1824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uk-UA" dirty="0" smtClean="0">
                  <a:solidFill>
                    <a:srgbClr val="000000"/>
                  </a:solidFill>
                </a:rPr>
                <a:t>зорова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gray">
            <a:xfrm>
              <a:off x="2517" y="2316"/>
              <a:ext cx="582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dirty="0" smtClean="0">
                  <a:solidFill>
                    <a:srgbClr val="000000"/>
                  </a:solidFill>
                </a:rPr>
                <a:t>схема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gray">
            <a:xfrm>
              <a:off x="2517" y="2647"/>
              <a:ext cx="562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dirty="0" smtClean="0">
                  <a:solidFill>
                    <a:srgbClr val="000000"/>
                  </a:solidFill>
                </a:rPr>
                <a:t>опора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gray">
            <a:xfrm>
              <a:off x="1872" y="1680"/>
              <a:ext cx="336" cy="1296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  <a:alpha val="12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624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672" y="1488"/>
              <a:ext cx="105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buSzPct val="60000"/>
              </a:pPr>
              <a:endParaRPr lang="en-US" sz="1400" dirty="0">
                <a:solidFill>
                  <a:srgbClr val="001D3A"/>
                </a:solidFill>
                <a:latin typeface="Verdana" pitchFamily="34" charset="0"/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3888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936" y="1488"/>
              <a:ext cx="1162" cy="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1600" b="1" dirty="0" smtClean="0">
                  <a:solidFill>
                    <a:srgbClr val="001D3A"/>
                  </a:solidFill>
                  <a:latin typeface="Verdana" pitchFamily="34" charset="0"/>
                </a:rPr>
                <a:t>Розвиває:</a:t>
              </a:r>
              <a:endParaRPr lang="en-US" sz="1600" b="1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uk-UA" sz="1600" dirty="0" smtClean="0">
                  <a:solidFill>
                    <a:srgbClr val="001D3A"/>
                  </a:solidFill>
                  <a:latin typeface="Verdana" pitchFamily="34" charset="0"/>
                </a:rPr>
                <a:t>Логічне мислення</a:t>
              </a:r>
              <a:endParaRPr lang="en-US" sz="1600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uk-UA" sz="1600" dirty="0" smtClean="0">
                  <a:solidFill>
                    <a:srgbClr val="001D3A"/>
                  </a:solidFill>
                  <a:latin typeface="Verdana" pitchFamily="34" charset="0"/>
                </a:rPr>
                <a:t>Самостійність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uk-UA" sz="1600" dirty="0" smtClean="0">
                  <a:solidFill>
                    <a:srgbClr val="001D3A"/>
                  </a:solidFill>
                  <a:latin typeface="Verdana" pitchFamily="34" charset="0"/>
                </a:rPr>
                <a:t>Вміння працювати з книгою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uk-UA" sz="1600" dirty="0" smtClean="0">
                  <a:solidFill>
                    <a:srgbClr val="001D3A"/>
                  </a:solidFill>
                  <a:latin typeface="Verdana" pitchFamily="34" charset="0"/>
                </a:rPr>
                <a:t>Навички аналізу і синтезу</a:t>
              </a:r>
              <a:endParaRPr lang="en-US" sz="1600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>
                <a:buSzPct val="60000"/>
              </a:pPr>
              <a:endParaRPr lang="en-US" sz="1400" dirty="0">
                <a:solidFill>
                  <a:srgbClr val="001D3A"/>
                </a:solidFill>
                <a:latin typeface="Verdana" pitchFamily="34" charset="0"/>
              </a:endParaRP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gray">
            <a:xfrm>
              <a:off x="3458" y="1680"/>
              <a:ext cx="334" cy="1296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gray">
            <a:xfrm>
              <a:off x="1824" y="967"/>
              <a:ext cx="1920" cy="384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17"/>
            <p:cNvSpPr>
              <a:spLocks noChangeArrowheads="1"/>
            </p:cNvSpPr>
            <p:nvPr/>
          </p:nvSpPr>
          <p:spPr bwMode="gray">
            <a:xfrm>
              <a:off x="2283" y="1440"/>
              <a:ext cx="1104" cy="336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gray">
            <a:xfrm>
              <a:off x="2079" y="1084"/>
              <a:ext cx="152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dirty="0" smtClean="0">
                  <a:solidFill>
                    <a:srgbClr val="000000"/>
                  </a:solidFill>
                </a:rPr>
                <a:t>На етапі засвоєння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AutoShape 19"/>
            <p:cNvSpPr>
              <a:spLocks noChangeArrowheads="1"/>
            </p:cNvSpPr>
            <p:nvPr/>
          </p:nvSpPr>
          <p:spPr bwMode="gray">
            <a:xfrm>
              <a:off x="1872" y="3312"/>
              <a:ext cx="1920" cy="384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2030" y="3453"/>
              <a:ext cx="1650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dirty="0" smtClean="0">
                  <a:solidFill>
                    <a:srgbClr val="000000"/>
                  </a:solidFill>
                </a:rPr>
                <a:t>На етапі закріплення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gray">
            <a:xfrm>
              <a:off x="2269" y="2928"/>
              <a:ext cx="1106" cy="331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1447800" y="1905000"/>
            <a:ext cx="6562069" cy="4118293"/>
            <a:chOff x="624" y="967"/>
            <a:chExt cx="4474" cy="2731"/>
          </a:xfrm>
        </p:grpSpPr>
        <p:sp>
          <p:nvSpPr>
            <p:cNvPr id="25" name="AutoShape 4"/>
            <p:cNvSpPr>
              <a:spLocks noChangeArrowheads="1"/>
            </p:cNvSpPr>
            <p:nvPr/>
          </p:nvSpPr>
          <p:spPr bwMode="gray">
            <a:xfrm>
              <a:off x="2304" y="2496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5"/>
            <p:cNvSpPr>
              <a:spLocks noChangeArrowheads="1"/>
            </p:cNvSpPr>
            <p:nvPr/>
          </p:nvSpPr>
          <p:spPr bwMode="gray">
            <a:xfrm>
              <a:off x="2304" y="2160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AutoShape 6"/>
            <p:cNvSpPr>
              <a:spLocks noChangeArrowheads="1"/>
            </p:cNvSpPr>
            <p:nvPr/>
          </p:nvSpPr>
          <p:spPr bwMode="gray">
            <a:xfrm>
              <a:off x="2304" y="1824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uk-UA" dirty="0" smtClean="0">
                  <a:solidFill>
                    <a:srgbClr val="000000"/>
                  </a:solidFill>
                </a:rPr>
                <a:t>зорова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8"/>
            <p:cNvSpPr txBox="1">
              <a:spLocks noChangeArrowheads="1"/>
            </p:cNvSpPr>
            <p:nvPr/>
          </p:nvSpPr>
          <p:spPr bwMode="gray">
            <a:xfrm>
              <a:off x="2517" y="2316"/>
              <a:ext cx="582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dirty="0" smtClean="0">
                  <a:solidFill>
                    <a:srgbClr val="000000"/>
                  </a:solidFill>
                </a:rPr>
                <a:t>схема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gray">
            <a:xfrm>
              <a:off x="2517" y="2647"/>
              <a:ext cx="562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dirty="0" smtClean="0">
                  <a:solidFill>
                    <a:srgbClr val="000000"/>
                  </a:solidFill>
                </a:rPr>
                <a:t>опора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" name="AutoShape 10"/>
            <p:cNvSpPr>
              <a:spLocks noChangeArrowheads="1"/>
            </p:cNvSpPr>
            <p:nvPr/>
          </p:nvSpPr>
          <p:spPr bwMode="gray">
            <a:xfrm>
              <a:off x="1872" y="1680"/>
              <a:ext cx="336" cy="1296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  <a:alpha val="12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11"/>
            <p:cNvSpPr>
              <a:spLocks noChangeArrowheads="1"/>
            </p:cNvSpPr>
            <p:nvPr/>
          </p:nvSpPr>
          <p:spPr bwMode="auto">
            <a:xfrm>
              <a:off x="624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672" y="1488"/>
              <a:ext cx="105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buSzPct val="60000"/>
              </a:pPr>
              <a:endParaRPr lang="en-US" sz="1400" dirty="0">
                <a:solidFill>
                  <a:srgbClr val="001D3A"/>
                </a:solidFill>
                <a:latin typeface="Verdana" pitchFamily="34" charset="0"/>
              </a:endParaRPr>
            </a:p>
          </p:txBody>
        </p:sp>
        <p:sp>
          <p:nvSpPr>
            <p:cNvPr id="33" name="AutoShape 13"/>
            <p:cNvSpPr>
              <a:spLocks noChangeArrowheads="1"/>
            </p:cNvSpPr>
            <p:nvPr/>
          </p:nvSpPr>
          <p:spPr bwMode="auto">
            <a:xfrm>
              <a:off x="3888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3936" y="1488"/>
              <a:ext cx="1162" cy="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1600" b="1" dirty="0" smtClean="0">
                  <a:solidFill>
                    <a:srgbClr val="001D3A"/>
                  </a:solidFill>
                  <a:latin typeface="Verdana" pitchFamily="34" charset="0"/>
                </a:rPr>
                <a:t>Розвиває:</a:t>
              </a:r>
              <a:endParaRPr lang="en-US" sz="1600" b="1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uk-UA" sz="1600" dirty="0" smtClean="0">
                  <a:solidFill>
                    <a:srgbClr val="001D3A"/>
                  </a:solidFill>
                  <a:latin typeface="Verdana" pitchFamily="34" charset="0"/>
                </a:rPr>
                <a:t>Логічне мислення</a:t>
              </a:r>
              <a:endParaRPr lang="en-US" sz="1600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uk-UA" sz="1600" dirty="0" smtClean="0">
                  <a:solidFill>
                    <a:srgbClr val="001D3A"/>
                  </a:solidFill>
                  <a:latin typeface="Verdana" pitchFamily="34" charset="0"/>
                </a:rPr>
                <a:t>Самостійність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uk-UA" sz="1600" dirty="0" smtClean="0">
                  <a:solidFill>
                    <a:srgbClr val="001D3A"/>
                  </a:solidFill>
                  <a:latin typeface="Verdana" pitchFamily="34" charset="0"/>
                </a:rPr>
                <a:t>Вміння працювати з книгою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uk-UA" sz="1600" dirty="0" smtClean="0">
                  <a:solidFill>
                    <a:srgbClr val="001D3A"/>
                  </a:solidFill>
                  <a:latin typeface="Verdana" pitchFamily="34" charset="0"/>
                </a:rPr>
                <a:t>Навички аналізу і синтезу</a:t>
              </a:r>
              <a:endParaRPr lang="en-US" sz="1600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>
                <a:buSzPct val="60000"/>
              </a:pPr>
              <a:endParaRPr lang="en-US" sz="1400" dirty="0">
                <a:solidFill>
                  <a:srgbClr val="001D3A"/>
                </a:solidFill>
                <a:latin typeface="Verdana" pitchFamily="34" charset="0"/>
              </a:endParaRPr>
            </a:p>
          </p:txBody>
        </p:sp>
        <p:sp>
          <p:nvSpPr>
            <p:cNvPr id="35" name="AutoShape 15"/>
            <p:cNvSpPr>
              <a:spLocks noChangeArrowheads="1"/>
            </p:cNvSpPr>
            <p:nvPr/>
          </p:nvSpPr>
          <p:spPr bwMode="gray">
            <a:xfrm>
              <a:off x="3458" y="1680"/>
              <a:ext cx="334" cy="1296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AutoShape 16"/>
            <p:cNvSpPr>
              <a:spLocks noChangeArrowheads="1"/>
            </p:cNvSpPr>
            <p:nvPr/>
          </p:nvSpPr>
          <p:spPr bwMode="gray">
            <a:xfrm>
              <a:off x="1824" y="967"/>
              <a:ext cx="1920" cy="384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AutoShape 17"/>
            <p:cNvSpPr>
              <a:spLocks noChangeArrowheads="1"/>
            </p:cNvSpPr>
            <p:nvPr/>
          </p:nvSpPr>
          <p:spPr bwMode="gray">
            <a:xfrm>
              <a:off x="2283" y="1440"/>
              <a:ext cx="1104" cy="336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gray">
            <a:xfrm>
              <a:off x="2079" y="1084"/>
              <a:ext cx="152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dirty="0" smtClean="0">
                  <a:solidFill>
                    <a:srgbClr val="000000"/>
                  </a:solidFill>
                </a:rPr>
                <a:t>На етапі засвоєння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9" name="AutoShape 19"/>
            <p:cNvSpPr>
              <a:spLocks noChangeArrowheads="1"/>
            </p:cNvSpPr>
            <p:nvPr/>
          </p:nvSpPr>
          <p:spPr bwMode="gray">
            <a:xfrm>
              <a:off x="1872" y="3312"/>
              <a:ext cx="1920" cy="384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gray">
            <a:xfrm>
              <a:off x="2030" y="3453"/>
              <a:ext cx="1650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dirty="0" smtClean="0">
                  <a:solidFill>
                    <a:srgbClr val="000000"/>
                  </a:solidFill>
                </a:rPr>
                <a:t>На етапі закріплення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" name="AutoShape 21"/>
            <p:cNvSpPr>
              <a:spLocks noChangeArrowheads="1"/>
            </p:cNvSpPr>
            <p:nvPr/>
          </p:nvSpPr>
          <p:spPr bwMode="gray">
            <a:xfrm>
              <a:off x="2269" y="2928"/>
              <a:ext cx="1106" cy="331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" name="Содержимое 4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" name="Picture 2" descr="http://pedsovet.su/_ld/301/82694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4" name="Group 3"/>
          <p:cNvGrpSpPr>
            <a:grpSpLocks/>
          </p:cNvGrpSpPr>
          <p:nvPr/>
        </p:nvGrpSpPr>
        <p:grpSpPr bwMode="auto">
          <a:xfrm>
            <a:off x="1071538" y="1857152"/>
            <a:ext cx="7090731" cy="4318542"/>
            <a:chOff x="624" y="1096"/>
            <a:chExt cx="4474" cy="2602"/>
          </a:xfrm>
        </p:grpSpPr>
        <p:sp>
          <p:nvSpPr>
            <p:cNvPr id="45" name="AutoShape 4"/>
            <p:cNvSpPr>
              <a:spLocks noChangeArrowheads="1"/>
            </p:cNvSpPr>
            <p:nvPr/>
          </p:nvSpPr>
          <p:spPr bwMode="gray">
            <a:xfrm>
              <a:off x="2304" y="2496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AutoShape 5"/>
            <p:cNvSpPr>
              <a:spLocks noChangeArrowheads="1"/>
            </p:cNvSpPr>
            <p:nvPr/>
          </p:nvSpPr>
          <p:spPr bwMode="gray">
            <a:xfrm>
              <a:off x="2304" y="2160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AutoShape 6"/>
            <p:cNvSpPr>
              <a:spLocks noChangeArrowheads="1"/>
            </p:cNvSpPr>
            <p:nvPr/>
          </p:nvSpPr>
          <p:spPr bwMode="gray">
            <a:xfrm>
              <a:off x="2304" y="1824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uk-UA" dirty="0" smtClean="0">
                  <a:solidFill>
                    <a:srgbClr val="000000"/>
                  </a:solidFill>
                </a:rPr>
                <a:t>зорова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8" name="Text Box 8"/>
            <p:cNvSpPr txBox="1">
              <a:spLocks noChangeArrowheads="1"/>
            </p:cNvSpPr>
            <p:nvPr/>
          </p:nvSpPr>
          <p:spPr bwMode="gray">
            <a:xfrm>
              <a:off x="2517" y="2316"/>
              <a:ext cx="582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dirty="0" smtClean="0">
                  <a:solidFill>
                    <a:srgbClr val="000000"/>
                  </a:solidFill>
                </a:rPr>
                <a:t>схема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9" name="Text Box 9"/>
            <p:cNvSpPr txBox="1">
              <a:spLocks noChangeArrowheads="1"/>
            </p:cNvSpPr>
            <p:nvPr/>
          </p:nvSpPr>
          <p:spPr bwMode="gray">
            <a:xfrm>
              <a:off x="2517" y="2647"/>
              <a:ext cx="562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dirty="0" smtClean="0">
                  <a:solidFill>
                    <a:srgbClr val="000000"/>
                  </a:solidFill>
                </a:rPr>
                <a:t>опора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0" name="AutoShape 10"/>
            <p:cNvSpPr>
              <a:spLocks noChangeArrowheads="1"/>
            </p:cNvSpPr>
            <p:nvPr/>
          </p:nvSpPr>
          <p:spPr bwMode="gray">
            <a:xfrm>
              <a:off x="1872" y="1680"/>
              <a:ext cx="336" cy="1296"/>
            </a:xfrm>
            <a:prstGeom prst="leftArrow">
              <a:avLst>
                <a:gd name="adj1" fmla="val 65583"/>
                <a:gd name="adj2" fmla="val 65181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AutoShape 11"/>
            <p:cNvSpPr>
              <a:spLocks noChangeArrowheads="1"/>
            </p:cNvSpPr>
            <p:nvPr/>
          </p:nvSpPr>
          <p:spPr bwMode="auto">
            <a:xfrm>
              <a:off x="624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52" name="Text Box 12"/>
            <p:cNvSpPr txBox="1">
              <a:spLocks noChangeArrowheads="1"/>
            </p:cNvSpPr>
            <p:nvPr/>
          </p:nvSpPr>
          <p:spPr bwMode="auto">
            <a:xfrm>
              <a:off x="672" y="1488"/>
              <a:ext cx="105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buSzPct val="60000"/>
              </a:pPr>
              <a:endParaRPr lang="en-US" sz="1400" dirty="0">
                <a:solidFill>
                  <a:srgbClr val="001D3A"/>
                </a:solidFill>
                <a:latin typeface="Verdana" pitchFamily="34" charset="0"/>
              </a:endParaRPr>
            </a:p>
          </p:txBody>
        </p:sp>
        <p:sp>
          <p:nvSpPr>
            <p:cNvPr id="53" name="AutoShape 13"/>
            <p:cNvSpPr>
              <a:spLocks noChangeArrowheads="1"/>
            </p:cNvSpPr>
            <p:nvPr/>
          </p:nvSpPr>
          <p:spPr bwMode="auto">
            <a:xfrm>
              <a:off x="3888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3869" y="1488"/>
              <a:ext cx="1229" cy="1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1600" b="1" dirty="0" smtClean="0">
                  <a:solidFill>
                    <a:srgbClr val="FF0000"/>
                  </a:solidFill>
                  <a:latin typeface="Verdana" pitchFamily="34" charset="0"/>
                </a:rPr>
                <a:t>Розвиває:</a:t>
              </a:r>
              <a:endParaRPr lang="en-US" sz="1600" b="1" dirty="0">
                <a:solidFill>
                  <a:srgbClr val="FF0000"/>
                </a:solidFill>
                <a:latin typeface="Verdana" pitchFamily="34" charset="0"/>
              </a:endParaRP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uk-UA" sz="1600" b="1" dirty="0" smtClean="0">
                  <a:solidFill>
                    <a:srgbClr val="00B050"/>
                  </a:solidFill>
                  <a:latin typeface="Verdana" pitchFamily="34" charset="0"/>
                </a:rPr>
                <a:t>Логічне мислення</a:t>
              </a:r>
              <a:endParaRPr lang="en-US" sz="1600" b="1" dirty="0">
                <a:solidFill>
                  <a:srgbClr val="00B050"/>
                </a:solidFill>
                <a:latin typeface="Verdana" pitchFamily="34" charset="0"/>
              </a:endParaRP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uk-UA" sz="1600" b="1" dirty="0" smtClean="0">
                  <a:solidFill>
                    <a:srgbClr val="00B0F0"/>
                  </a:solidFill>
                  <a:latin typeface="Verdana" pitchFamily="34" charset="0"/>
                </a:rPr>
                <a:t>Самостійність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uk-UA" sz="1600" b="1" dirty="0" smtClean="0">
                  <a:solidFill>
                    <a:srgbClr val="7030A0"/>
                  </a:solidFill>
                  <a:latin typeface="Verdana" pitchFamily="34" charset="0"/>
                </a:rPr>
                <a:t>Вміння працювати з книгою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uk-UA" sz="1600" b="1" dirty="0" smtClean="0">
                  <a:solidFill>
                    <a:srgbClr val="002060"/>
                  </a:solidFill>
                  <a:latin typeface="Verdana" pitchFamily="34" charset="0"/>
                </a:rPr>
                <a:t>Навички аналізу і синтезу</a:t>
              </a:r>
              <a:endParaRPr lang="en-US" sz="1600" b="1" dirty="0">
                <a:solidFill>
                  <a:srgbClr val="002060"/>
                </a:solidFill>
                <a:latin typeface="Verdana" pitchFamily="34" charset="0"/>
              </a:endParaRPr>
            </a:p>
            <a:p>
              <a:pPr algn="ctr" eaLnBrk="0" hangingPunct="0">
                <a:buSzPct val="60000"/>
              </a:pPr>
              <a:endParaRPr lang="en-US" sz="1400" dirty="0">
                <a:solidFill>
                  <a:srgbClr val="001D3A"/>
                </a:solidFill>
                <a:latin typeface="Verdana" pitchFamily="34" charset="0"/>
              </a:endParaRPr>
            </a:p>
          </p:txBody>
        </p:sp>
        <p:sp>
          <p:nvSpPr>
            <p:cNvPr id="55" name="AutoShape 15"/>
            <p:cNvSpPr>
              <a:spLocks noChangeArrowheads="1"/>
            </p:cNvSpPr>
            <p:nvPr/>
          </p:nvSpPr>
          <p:spPr bwMode="gray">
            <a:xfrm>
              <a:off x="3458" y="1680"/>
              <a:ext cx="334" cy="1296"/>
            </a:xfrm>
            <a:prstGeom prst="rightArrow">
              <a:avLst>
                <a:gd name="adj1" fmla="val 67750"/>
                <a:gd name="adj2" fmla="val 6616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AutoShape 16"/>
            <p:cNvSpPr>
              <a:spLocks noChangeArrowheads="1"/>
            </p:cNvSpPr>
            <p:nvPr/>
          </p:nvSpPr>
          <p:spPr bwMode="gray">
            <a:xfrm>
              <a:off x="1841" y="1096"/>
              <a:ext cx="1920" cy="384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gray">
            <a:xfrm>
              <a:off x="2283" y="1440"/>
              <a:ext cx="1104" cy="336"/>
            </a:xfrm>
            <a:prstGeom prst="upArrow">
              <a:avLst>
                <a:gd name="adj1" fmla="val 68380"/>
                <a:gd name="adj2" fmla="val 70833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Text Box 18"/>
            <p:cNvSpPr txBox="1">
              <a:spLocks noChangeArrowheads="1"/>
            </p:cNvSpPr>
            <p:nvPr/>
          </p:nvSpPr>
          <p:spPr bwMode="gray">
            <a:xfrm>
              <a:off x="2066" y="1182"/>
              <a:ext cx="1523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dirty="0" smtClean="0">
                  <a:solidFill>
                    <a:srgbClr val="000000"/>
                  </a:solidFill>
                </a:rPr>
                <a:t>На етапі засвоєння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gray">
            <a:xfrm>
              <a:off x="1872" y="3312"/>
              <a:ext cx="1920" cy="384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Text Box 20"/>
            <p:cNvSpPr txBox="1">
              <a:spLocks noChangeArrowheads="1"/>
            </p:cNvSpPr>
            <p:nvPr/>
          </p:nvSpPr>
          <p:spPr bwMode="gray">
            <a:xfrm>
              <a:off x="2030" y="3453"/>
              <a:ext cx="1650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dirty="0" smtClean="0">
                  <a:solidFill>
                    <a:srgbClr val="000000"/>
                  </a:solidFill>
                </a:rPr>
                <a:t>На етапі закріплення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1" name="AutoShape 21"/>
            <p:cNvSpPr>
              <a:spLocks noChangeArrowheads="1"/>
            </p:cNvSpPr>
            <p:nvPr/>
          </p:nvSpPr>
          <p:spPr bwMode="gray">
            <a:xfrm>
              <a:off x="2269" y="2928"/>
              <a:ext cx="1106" cy="331"/>
            </a:xfrm>
            <a:prstGeom prst="downArrow">
              <a:avLst>
                <a:gd name="adj1" fmla="val 67093"/>
                <a:gd name="adj2" fmla="val 64051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0" name="Прямоугольник 79"/>
          <p:cNvSpPr/>
          <p:nvPr/>
        </p:nvSpPr>
        <p:spPr>
          <a:xfrm>
            <a:off x="1214414" y="2928934"/>
            <a:ext cx="15716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Забезпечує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комплексний розвиток творчої особистості учня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285852" y="1142984"/>
            <a:ext cx="650085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</a:rPr>
              <a:t>     Використовую схеми - опори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00547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188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Picture 2" descr="http://pedsovet.su/_ld/301/8269418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18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1142984"/>
            <a:ext cx="3429024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G_18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1071546"/>
            <a:ext cx="3278182" cy="2405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IMG_189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8662" y="3857628"/>
            <a:ext cx="3286148" cy="2678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IMG_189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6315" y="3857628"/>
            <a:ext cx="3500462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286116" y="342900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    Міні-підручники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920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IMG_18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71604" y="1600201"/>
            <a:ext cx="6017704" cy="4513278"/>
          </a:xfrm>
        </p:spPr>
      </p:pic>
      <p:pic>
        <p:nvPicPr>
          <p:cNvPr id="22530" name="Picture 2" descr="http://pedsovet.su/_ld/301/826941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14480" y="2000240"/>
            <a:ext cx="63367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22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2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9" name="Рисунок 8" descr="IMG_18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2214554"/>
            <a:ext cx="3701281" cy="2786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 rot="10800000" flipV="1">
            <a:off x="4714876" y="2071678"/>
            <a:ext cx="40719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0066"/>
                </a:solidFill>
              </a:rPr>
              <a:t>З досвіду роботи   вчителя </a:t>
            </a:r>
            <a:br>
              <a:rPr lang="uk-UA" sz="2800" b="1" dirty="0" smtClean="0">
                <a:solidFill>
                  <a:srgbClr val="000066"/>
                </a:solidFill>
              </a:rPr>
            </a:br>
            <a:r>
              <a:rPr lang="uk-UA" sz="2800" b="1" dirty="0" smtClean="0">
                <a:solidFill>
                  <a:srgbClr val="000066"/>
                </a:solidFill>
              </a:rPr>
              <a:t>української мови й літератури</a:t>
            </a:r>
            <a:br>
              <a:rPr lang="uk-UA" sz="2800" b="1" dirty="0" smtClean="0">
                <a:solidFill>
                  <a:srgbClr val="000066"/>
                </a:solidFill>
              </a:rPr>
            </a:br>
            <a:r>
              <a:rPr lang="uk-UA" sz="2800" b="1" dirty="0" err="1" smtClean="0">
                <a:solidFill>
                  <a:srgbClr val="000066"/>
                </a:solidFill>
              </a:rPr>
              <a:t>Вільнозапорізької</a:t>
            </a:r>
            <a:r>
              <a:rPr lang="uk-UA" sz="2800" b="1" dirty="0" smtClean="0">
                <a:solidFill>
                  <a:srgbClr val="000066"/>
                </a:solidFill>
              </a:rPr>
              <a:t>  ЗОШ  І- ІІІ  ступенів </a:t>
            </a:r>
            <a:br>
              <a:rPr lang="uk-UA" sz="2800" b="1" dirty="0" smtClean="0">
                <a:solidFill>
                  <a:srgbClr val="000066"/>
                </a:solidFill>
              </a:rPr>
            </a:br>
            <a:r>
              <a:rPr lang="uk-UA" sz="2800" b="1" dirty="0" err="1" smtClean="0">
                <a:solidFill>
                  <a:srgbClr val="000066"/>
                </a:solidFill>
              </a:rPr>
              <a:t>Дівухи</a:t>
            </a:r>
            <a:r>
              <a:rPr lang="uk-UA" sz="2800" b="1" dirty="0" smtClean="0">
                <a:solidFill>
                  <a:srgbClr val="000066"/>
                </a:solidFill>
              </a:rPr>
              <a:t>   Наталії  Іванівни</a:t>
            </a:r>
            <a:endParaRPr lang="ru-RU" sz="28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 rot="10800000" flipV="1">
            <a:off x="0" y="1076011"/>
            <a:ext cx="91440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    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Творчість – це незримі ниточки,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  що об’єднують серця.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В. Сухомлинський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4656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1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301/826941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63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18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000108"/>
            <a:ext cx="3397245" cy="25479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18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928670"/>
            <a:ext cx="3214710" cy="2428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18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3857628"/>
            <a:ext cx="3357586" cy="2619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189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1538" y="3786190"/>
            <a:ext cx="3301995" cy="2744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357554" y="3357562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Творчість учнів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5407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301/826941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1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214422"/>
            <a:ext cx="3587747" cy="26908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IMG_19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1214422"/>
            <a:ext cx="3349620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IMG_18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4000504"/>
            <a:ext cx="3492496" cy="2619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189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4414" y="4048107"/>
            <a:ext cx="3214710" cy="2411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2089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pedsovet.su/_ld/301/82694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000100" y="1142984"/>
            <a:ext cx="7416000" cy="5256000"/>
          </a:xfrm>
          <a:prstGeom prst="cloud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Важливо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щоб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за  роки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навчання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школі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дитина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навчилася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вирішувати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навчальні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та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життєві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задачі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творчо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 "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пізнала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себе" -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оцінила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свої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слабкі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сильні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сторони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для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прийняття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найголовнішого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житті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  -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lang="ru-RU" sz="2000" b="1" dirty="0" err="1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та  </a:t>
            </a:r>
            <a:r>
              <a:rPr lang="ru-RU" sz="2000" b="1" dirty="0" err="1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я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ким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бути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en-US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5891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pedsovet.su/_ld/301/82694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142976" y="1357298"/>
            <a:ext cx="7215238" cy="4524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	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Кажуть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творчий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учень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дзеркальним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відображенням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творчого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вчителя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                                                        	</a:t>
            </a:r>
            <a:r>
              <a:rPr lang="uk-UA" sz="2400" dirty="0" smtClean="0">
                <a:latin typeface="Georgia" pitchFamily="18" charset="0"/>
              </a:rPr>
              <a:t>Переконана</a:t>
            </a:r>
            <a:r>
              <a:rPr lang="uk-UA" sz="2400" dirty="0">
                <a:latin typeface="Georgia" pitchFamily="18" charset="0"/>
              </a:rPr>
              <a:t>, </a:t>
            </a:r>
            <a:r>
              <a:rPr lang="uk-UA" sz="2400" dirty="0" smtClean="0">
                <a:latin typeface="Georgia" pitchFamily="18" charset="0"/>
              </a:rPr>
              <a:t>що  </a:t>
            </a:r>
            <a:r>
              <a:rPr lang="uk-UA" sz="2400" dirty="0">
                <a:latin typeface="Georgia" pitchFamily="18" charset="0"/>
              </a:rPr>
              <a:t>головне, без чого не може обійтися </a:t>
            </a:r>
            <a:r>
              <a:rPr lang="uk-UA" sz="2400" dirty="0" smtClean="0">
                <a:latin typeface="Georgia" pitchFamily="18" charset="0"/>
              </a:rPr>
              <a:t> педагог</a:t>
            </a:r>
            <a:r>
              <a:rPr lang="uk-UA" sz="2400" dirty="0">
                <a:latin typeface="Georgia" pitchFamily="18" charset="0"/>
              </a:rPr>
              <a:t>, - </a:t>
            </a:r>
            <a:r>
              <a:rPr lang="uk-UA" sz="2400" dirty="0" smtClean="0">
                <a:latin typeface="Georgia" pitchFamily="18" charset="0"/>
              </a:rPr>
              <a:t>це  </a:t>
            </a:r>
            <a:r>
              <a:rPr lang="uk-UA" sz="2400" dirty="0">
                <a:latin typeface="Georgia" pitchFamily="18" charset="0"/>
              </a:rPr>
              <a:t>активна  позиція </a:t>
            </a:r>
            <a:r>
              <a:rPr lang="uk-UA" sz="2400" dirty="0" smtClean="0">
                <a:latin typeface="Georgia" pitchFamily="18" charset="0"/>
              </a:rPr>
              <a:t> </a:t>
            </a:r>
            <a:r>
              <a:rPr lang="uk-UA" sz="2400" b="1" dirty="0" smtClean="0">
                <a:solidFill>
                  <a:srgbClr val="0070C0"/>
                </a:solidFill>
                <a:latin typeface="Georgia" pitchFamily="18" charset="0"/>
              </a:rPr>
              <a:t>вчителя –    творця</a:t>
            </a:r>
            <a:r>
              <a:rPr lang="uk-UA" sz="2400" dirty="0" smtClean="0">
                <a:latin typeface="Georgia" pitchFamily="18" charset="0"/>
              </a:rPr>
              <a:t>,  а  не  спостерігача</a:t>
            </a:r>
            <a:r>
              <a:rPr lang="ru-RU" sz="2400" dirty="0" smtClean="0"/>
              <a:t>.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Не  </a:t>
            </a:r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буде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Georgia" pitchFamily="18" charset="0"/>
              </a:rPr>
              <a:t>вогника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у  вас - вам  </a:t>
            </a:r>
            <a:r>
              <a:rPr lang="ru-RU" sz="2400" b="1" dirty="0" err="1">
                <a:solidFill>
                  <a:srgbClr val="FF0000"/>
                </a:solidFill>
                <a:latin typeface="Georgia" pitchFamily="18" charset="0"/>
              </a:rPr>
              <a:t>ніколи</a:t>
            </a:r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 не </a:t>
            </a:r>
            <a:r>
              <a:rPr lang="ru-RU" sz="2400" b="1" dirty="0" err="1">
                <a:solidFill>
                  <a:srgbClr val="FF0000"/>
                </a:solidFill>
                <a:latin typeface="Georgia" pitchFamily="18" charset="0"/>
              </a:rPr>
              <a:t>запалити</a:t>
            </a:r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  <a:latin typeface="Georgia" pitchFamily="18" charset="0"/>
              </a:rPr>
              <a:t>його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  в  </a:t>
            </a:r>
            <a:r>
              <a:rPr lang="ru-RU" sz="2400" b="1" dirty="0" err="1" smtClean="0">
                <a:solidFill>
                  <a:srgbClr val="FF0000"/>
                </a:solidFill>
                <a:latin typeface="Georgia" pitchFamily="18" charset="0"/>
              </a:rPr>
              <a:t>інших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3457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301/826941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143"/>
            <a:ext cx="9144000" cy="6862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928662" y="1214422"/>
            <a:ext cx="7286676" cy="11233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Моє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ж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иттєве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кредо: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«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Навчаю  доти – доки  вчусь  сама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!»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2357430"/>
            <a:ext cx="635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Constantia" pitchFamily="18" charset="0"/>
              </a:rPr>
              <a:t>       </a:t>
            </a:r>
            <a:r>
              <a:rPr lang="uk-UA" sz="2800" b="1" i="1" dirty="0" smtClean="0">
                <a:solidFill>
                  <a:srgbClr val="FF0000"/>
                </a:solidFill>
                <a:latin typeface="Comic Sans MS" pitchFamily="66" charset="0"/>
              </a:rPr>
              <a:t>МОЯ ЖИТТЄВА ПОЗИЦІЯ</a:t>
            </a:r>
            <a:endParaRPr lang="ru-RU" sz="28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000372"/>
            <a:ext cx="72152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uk-UA" sz="2000" b="1" i="1" dirty="0" smtClean="0">
                <a:solidFill>
                  <a:srgbClr val="000099"/>
                </a:solidFill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Constantia" pitchFamily="18" charset="0"/>
              </a:rPr>
              <a:t>Найвища цінність – особистість учня.</a:t>
            </a:r>
          </a:p>
          <a:p>
            <a:pPr>
              <a:buFontTx/>
              <a:buChar char="•"/>
            </a:pPr>
            <a:r>
              <a:rPr lang="uk-UA" sz="2000" b="1" dirty="0" smtClean="0">
                <a:solidFill>
                  <a:srgbClr val="002060"/>
                </a:solidFill>
                <a:latin typeface="Constantia" pitchFamily="18" charset="0"/>
              </a:rPr>
              <a:t>  Сприймай дитину серцем і розумом.</a:t>
            </a:r>
          </a:p>
          <a:p>
            <a:pPr>
              <a:buFontTx/>
              <a:buChar char="•"/>
            </a:pPr>
            <a:r>
              <a:rPr lang="uk-UA" sz="2000" b="1" dirty="0" smtClean="0">
                <a:solidFill>
                  <a:srgbClr val="002060"/>
                </a:solidFill>
                <a:latin typeface="Constantia" pitchFamily="18" charset="0"/>
              </a:rPr>
              <a:t>  Виховуй власним прикладом.</a:t>
            </a:r>
          </a:p>
          <a:p>
            <a:pPr>
              <a:buFontTx/>
              <a:buChar char="•"/>
            </a:pPr>
            <a:r>
              <a:rPr lang="uk-UA" sz="2000" b="1" dirty="0" smtClean="0">
                <a:solidFill>
                  <a:srgbClr val="002060"/>
                </a:solidFill>
                <a:latin typeface="Constantia" pitchFamily="18" charset="0"/>
              </a:rPr>
              <a:t>  Будь невтомним мислителем, шукачем   знань.</a:t>
            </a:r>
          </a:p>
          <a:p>
            <a:pPr>
              <a:buFontTx/>
              <a:buChar char="•"/>
            </a:pPr>
            <a:r>
              <a:rPr lang="uk-UA" sz="2000" b="1" dirty="0" smtClean="0">
                <a:solidFill>
                  <a:srgbClr val="002060"/>
                </a:solidFill>
                <a:latin typeface="Constantia" pitchFamily="18" charset="0"/>
              </a:rPr>
              <a:t>  Пам'ятай: вчинки і настрій учителя  відбиваються на душевному стані   дитини.</a:t>
            </a:r>
          </a:p>
          <a:p>
            <a:pPr>
              <a:buFontTx/>
              <a:buChar char="•"/>
            </a:pPr>
            <a:r>
              <a:rPr lang="uk-UA" sz="2000" b="1" dirty="0" smtClean="0">
                <a:solidFill>
                  <a:srgbClr val="002060"/>
                </a:solidFill>
                <a:latin typeface="Constantia" pitchFamily="18" charset="0"/>
              </a:rPr>
              <a:t> Умій визнавати провину, учись  вибачати і вибачатись.</a:t>
            </a:r>
          </a:p>
          <a:p>
            <a:pPr>
              <a:buFontTx/>
              <a:buChar char="•"/>
            </a:pPr>
            <a:r>
              <a:rPr lang="uk-UA" sz="2000" b="1" dirty="0" smtClean="0">
                <a:solidFill>
                  <a:srgbClr val="002060"/>
                </a:solidFill>
                <a:latin typeface="Constantia" pitchFamily="18" charset="0"/>
              </a:rPr>
              <a:t>  Учитель - це усмішка, радість, спокій і підтримка.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0865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 animBg="1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301/826941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1357298"/>
            <a:ext cx="72866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НАВЧАЙТЕ</a:t>
            </a:r>
          </a:p>
          <a:p>
            <a:pPr>
              <a:defRPr/>
            </a:pPr>
            <a:r>
              <a:rPr lang="uk-UA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РОЗВИВАЙТЕ</a:t>
            </a:r>
          </a:p>
          <a:p>
            <a:pPr>
              <a:defRPr/>
            </a:pPr>
            <a:r>
              <a:rPr lang="uk-UA" sz="5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ВИХОВУЙТЕ               </a:t>
            </a:r>
            <a:r>
              <a:rPr lang="uk-UA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ПЛЕКАЙТЕ</a:t>
            </a:r>
          </a:p>
          <a:p>
            <a:pPr>
              <a:defRPr/>
            </a:pPr>
            <a:r>
              <a:rPr lang="uk-UA" sz="5400" b="1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ТВОРІТЬ  </a:t>
            </a:r>
            <a:r>
              <a:rPr lang="uk-UA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ОСОБИСТІСТЬ</a:t>
            </a:r>
          </a:p>
          <a:p>
            <a:pPr>
              <a:defRPr/>
            </a:pPr>
            <a:endParaRPr lang="uk-UA" sz="3600" b="1" dirty="0" smtClean="0">
              <a:solidFill>
                <a:srgbClr val="99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uk-UA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ДЯКУЮ ЗА УВАГУ!</a:t>
            </a:r>
            <a:endParaRPr lang="ru-RU" sz="3600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203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pedsovet.su/_ld/301/82694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214414" y="1285860"/>
            <a:ext cx="700092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Проблема, над якою працюю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0" name="Пятно 1 9"/>
          <p:cNvSpPr/>
          <p:nvPr/>
        </p:nvSpPr>
        <p:spPr>
          <a:xfrm>
            <a:off x="1500166" y="2000240"/>
            <a:ext cx="6357982" cy="4214842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cs typeface="Latha" pitchFamily="2"/>
              </a:rPr>
              <a:t>Розвиток  творчих здібностей учнів на уроках української мови та літератури</a:t>
            </a:r>
            <a:endParaRPr lang="ru-RU" sz="2800" b="1" dirty="0">
              <a:solidFill>
                <a:srgbClr val="7030A0"/>
              </a:solidFill>
              <a:cs typeface="Latha" pitchFamily="2"/>
            </a:endParaRPr>
          </a:p>
        </p:txBody>
      </p:sp>
    </p:spTree>
    <p:custDataLst>
      <p:tags r:id="rId1"/>
    </p:custDataLst>
  </p:cSld>
  <p:clrMapOvr>
    <a:masterClrMapping/>
  </p:clrMapOvr>
  <p:transition advTm="32672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301/826941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ці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26229">
            <a:off x="1129042" y="2131459"/>
            <a:ext cx="3046756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SAM_10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1714488"/>
            <a:ext cx="3571900" cy="2544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AutoShape 4"/>
          <p:cNvSpPr txBox="1">
            <a:spLocks noChangeArrowheads="1"/>
          </p:cNvSpPr>
          <p:nvPr/>
        </p:nvSpPr>
        <p:spPr>
          <a:xfrm>
            <a:off x="285720" y="857232"/>
            <a:ext cx="8229600" cy="1143000"/>
          </a:xfrm>
          <a:prstGeom prst="ellipseRibbon2">
            <a:avLst>
              <a:gd name="adj1" fmla="val 25000"/>
              <a:gd name="adj2" fmla="val 70991"/>
              <a:gd name="adj3" fmla="val 12500"/>
            </a:avLst>
          </a:prstGeom>
          <a:solidFill>
            <a:srgbClr val="FF99CC"/>
          </a:solidFill>
          <a:ln>
            <a:solidFill>
              <a:schemeClr val="tx1"/>
            </a:solidFill>
            <a:round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Моє педагогічне кредо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10100985" flipV="1">
            <a:off x="2481916" y="3859116"/>
            <a:ext cx="5340003" cy="2485313"/>
          </a:xfrm>
          <a:prstGeom prst="cloudCallout">
            <a:avLst>
              <a:gd name="adj1" fmla="val -33315"/>
              <a:gd name="adj2" fmla="val 8491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uk-UA" sz="2800" dirty="0" err="1">
                <a:solidFill>
                  <a:schemeClr val="accent2"/>
                </a:solidFill>
              </a:rPr>
              <a:t>“Гарний</a:t>
            </a:r>
            <a:r>
              <a:rPr lang="uk-UA" sz="2800" dirty="0">
                <a:solidFill>
                  <a:schemeClr val="accent2"/>
                </a:solidFill>
              </a:rPr>
              <a:t> лише той учитель, у якому ще не вмер </a:t>
            </a:r>
            <a:r>
              <a:rPr lang="uk-UA" sz="2800" dirty="0" err="1">
                <a:solidFill>
                  <a:schemeClr val="accent2"/>
                </a:solidFill>
              </a:rPr>
              <a:t>учень”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09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pedsovet.su/_ld/301/82694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142976" y="1428736"/>
            <a:ext cx="7143800" cy="44319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>
                <a:latin typeface="Georgia" pitchFamily="18" charset="0"/>
              </a:rPr>
              <a:t>          </a:t>
            </a:r>
            <a:r>
              <a:rPr lang="ru-RU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Життя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доводить, </a:t>
            </a:r>
            <a:r>
              <a:rPr lang="ru-RU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що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в  </a:t>
            </a:r>
            <a:r>
              <a:rPr lang="ru-RU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складних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 </a:t>
            </a:r>
            <a:r>
              <a:rPr lang="ru-RU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умовах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,  </a:t>
            </a:r>
            <a:r>
              <a:rPr lang="ru-RU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які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 </a:t>
            </a:r>
            <a:r>
              <a:rPr lang="ru-RU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постійно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</a:t>
            </a:r>
            <a:r>
              <a:rPr lang="ru-RU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змінюються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, </a:t>
            </a:r>
            <a:r>
              <a:rPr lang="ru-RU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найкраще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</a:t>
            </a:r>
            <a:r>
              <a:rPr lang="ru-RU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орієнтується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, </a:t>
            </a:r>
            <a:r>
              <a:rPr lang="ru-RU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приймає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r>
              <a:rPr lang="ru-RU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рішення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, </a:t>
            </a:r>
            <a:r>
              <a:rPr lang="ru-RU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працює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 </a:t>
            </a:r>
            <a:r>
              <a:rPr lang="ru-RU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людина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 </a:t>
            </a:r>
            <a:r>
              <a:rPr lang="ru-RU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творча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,   </a:t>
            </a:r>
            <a:r>
              <a:rPr lang="ru-RU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гнучка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, </a:t>
            </a:r>
            <a:r>
              <a:rPr lang="ru-RU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креативна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, 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r>
              <a:rPr lang="ru-RU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здатна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до  </a:t>
            </a:r>
            <a:r>
              <a:rPr lang="ru-RU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генерування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</a:t>
            </a:r>
            <a:r>
              <a:rPr lang="ru-RU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і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</a:t>
            </a:r>
            <a:r>
              <a:rPr lang="ru-RU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використання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</a:t>
            </a:r>
            <a:r>
              <a:rPr lang="ru-RU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нових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</a:t>
            </a:r>
            <a:r>
              <a:rPr lang="ru-RU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ідей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,  </a:t>
            </a:r>
            <a:r>
              <a:rPr lang="ru-RU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задумів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, </a:t>
            </a:r>
            <a:r>
              <a:rPr lang="ru-RU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нових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</a:t>
            </a:r>
            <a:r>
              <a:rPr lang="ru-RU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підходів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, </a:t>
            </a:r>
            <a:r>
              <a:rPr lang="ru-RU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нових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</a:t>
            </a:r>
            <a:r>
              <a:rPr lang="ru-RU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рішень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.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					</a:t>
            </a:r>
            <a:r>
              <a:rPr lang="uk-UA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548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pedsovet.su/_ld/301/82694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928662" y="1500174"/>
            <a:ext cx="7358114" cy="45550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>
                <a:latin typeface="Georgia" pitchFamily="18" charset="0"/>
              </a:rPr>
              <a:t> 	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Під</a:t>
            </a:r>
            <a:r>
              <a:rPr lang="ru-RU" sz="2000" dirty="0" smtClean="0">
                <a:latin typeface="Georgia" pitchFamily="18" charset="0"/>
              </a:rPr>
              <a:t>  </a:t>
            </a:r>
            <a:r>
              <a:rPr lang="ru-RU" sz="2000" b="1" dirty="0" err="1" smtClean="0">
                <a:solidFill>
                  <a:srgbClr val="FF0000"/>
                </a:solidFill>
                <a:latin typeface="Georgia" pitchFamily="18" charset="0"/>
              </a:rPr>
              <a:t>творчістю</a:t>
            </a:r>
            <a:r>
              <a:rPr lang="ru-RU" sz="2000" dirty="0" smtClean="0">
                <a:latin typeface="Georgia" pitchFamily="18" charset="0"/>
              </a:rPr>
              <a:t>   </a:t>
            </a:r>
            <a:r>
              <a:rPr lang="ru-RU" sz="2000" dirty="0" err="1" smtClean="0">
                <a:latin typeface="Georgia" pitchFamily="18" charset="0"/>
              </a:rPr>
              <a:t>розуміється</a:t>
            </a:r>
            <a:r>
              <a:rPr lang="ru-RU" sz="2000" dirty="0" smtClean="0">
                <a:latin typeface="Georgia" pitchFamily="18" charset="0"/>
              </a:rPr>
              <a:t>   </a:t>
            </a:r>
            <a:r>
              <a:rPr lang="ru-RU" sz="2000" dirty="0" err="1">
                <a:latin typeface="Georgia" pitchFamily="18" charset="0"/>
              </a:rPr>
              <a:t>діяльність</a:t>
            </a:r>
            <a:r>
              <a:rPr lang="en-US" sz="2000" dirty="0">
                <a:latin typeface="Georgia" pitchFamily="18" charset="0"/>
              </a:rPr>
              <a:t>, </a:t>
            </a:r>
            <a:r>
              <a:rPr lang="ru-RU" sz="2000" dirty="0" err="1">
                <a:latin typeface="Georgia" pitchFamily="18" charset="0"/>
              </a:rPr>
              <a:t>що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  </a:t>
            </a:r>
            <a:r>
              <a:rPr lang="ru-RU" sz="2000" dirty="0" err="1" smtClean="0">
                <a:latin typeface="Georgia" pitchFamily="18" charset="0"/>
              </a:rPr>
              <a:t>породжує</a:t>
            </a:r>
            <a:r>
              <a:rPr lang="ru-RU" sz="2000" dirty="0" smtClean="0">
                <a:latin typeface="Georgia" pitchFamily="18" charset="0"/>
              </a:rPr>
              <a:t>   </a:t>
            </a:r>
            <a:r>
              <a:rPr lang="ru-RU" sz="2000" dirty="0" err="1" smtClean="0">
                <a:latin typeface="Georgia" pitchFamily="18" charset="0"/>
              </a:rPr>
              <a:t>дещо</a:t>
            </a:r>
            <a:r>
              <a:rPr lang="ru-RU" sz="2000" dirty="0" smtClean="0">
                <a:latin typeface="Georgia" pitchFamily="18" charset="0"/>
              </a:rPr>
              <a:t>   </a:t>
            </a:r>
            <a:r>
              <a:rPr lang="ru-RU" sz="2000" dirty="0" err="1" smtClean="0">
                <a:latin typeface="Georgia" pitchFamily="18" charset="0"/>
              </a:rPr>
              <a:t>якісно</a:t>
            </a:r>
            <a:r>
              <a:rPr lang="ru-RU" sz="2000" dirty="0" smtClean="0">
                <a:latin typeface="Georgia" pitchFamily="18" charset="0"/>
              </a:rPr>
              <a:t>  </a:t>
            </a:r>
            <a:r>
              <a:rPr lang="ru-RU" sz="2000" dirty="0" err="1" smtClean="0">
                <a:latin typeface="Georgia" pitchFamily="18" charset="0"/>
              </a:rPr>
              <a:t>нове</a:t>
            </a:r>
            <a:r>
              <a:rPr lang="en-US" sz="2000" dirty="0" smtClean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що</a:t>
            </a:r>
            <a:r>
              <a:rPr lang="ru-RU" sz="2000" dirty="0" smtClean="0">
                <a:latin typeface="Georgia" pitchFamily="18" charset="0"/>
              </a:rPr>
              <a:t>  </a:t>
            </a:r>
            <a:r>
              <a:rPr lang="ru-RU" sz="2000" dirty="0" err="1" smtClean="0">
                <a:latin typeface="Georgia" pitchFamily="18" charset="0"/>
              </a:rPr>
              <a:t>відрізняється</a:t>
            </a:r>
            <a:r>
              <a:rPr lang="ru-RU" sz="2000" dirty="0" smtClean="0">
                <a:latin typeface="Georgia" pitchFamily="18" charset="0"/>
              </a:rPr>
              <a:t>   </a:t>
            </a:r>
            <a:r>
              <a:rPr lang="ru-RU" sz="2000" dirty="0" err="1" smtClean="0">
                <a:latin typeface="Georgia" pitchFamily="18" charset="0"/>
              </a:rPr>
              <a:t>неповторністю</a:t>
            </a:r>
            <a:r>
              <a:rPr lang="en-US" sz="2000" dirty="0" smtClean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оригінальністю</a:t>
            </a:r>
            <a:r>
              <a:rPr lang="ru-RU" sz="2000" dirty="0" smtClean="0">
                <a:latin typeface="Georgia" pitchFamily="18" charset="0"/>
              </a:rPr>
              <a:t>  та   </a:t>
            </a:r>
            <a:r>
              <a:rPr lang="ru-RU" sz="2000" dirty="0" err="1">
                <a:latin typeface="Georgia" pitchFamily="18" charset="0"/>
              </a:rPr>
              <a:t>суспільно</a:t>
            </a:r>
            <a:r>
              <a:rPr lang="en-US" sz="2000" dirty="0">
                <a:latin typeface="Georgia" pitchFamily="18" charset="0"/>
              </a:rPr>
              <a:t>-</a:t>
            </a:r>
            <a:r>
              <a:rPr lang="ru-RU" sz="2000" dirty="0" err="1" smtClean="0">
                <a:latin typeface="Georgia" pitchFamily="18" charset="0"/>
              </a:rPr>
              <a:t>історичною</a:t>
            </a:r>
            <a:r>
              <a:rPr lang="ru-RU" sz="2000" dirty="0" smtClean="0">
                <a:latin typeface="Georgia" pitchFamily="18" charset="0"/>
              </a:rPr>
              <a:t>  </a:t>
            </a:r>
            <a:r>
              <a:rPr lang="ru-RU" sz="2000" dirty="0" err="1" smtClean="0">
                <a:latin typeface="Georgia" pitchFamily="18" charset="0"/>
              </a:rPr>
              <a:t>унікальністю</a:t>
            </a:r>
            <a:r>
              <a:rPr lang="ru-RU" sz="2000" dirty="0" smtClean="0">
                <a:latin typeface="Georgia" pitchFamily="18" charset="0"/>
              </a:rPr>
              <a:t>. 	</a:t>
            </a:r>
            <a:r>
              <a:rPr lang="ru-RU" sz="2000" b="1" dirty="0" err="1" smtClean="0">
                <a:solidFill>
                  <a:srgbClr val="FF0000"/>
                </a:solidFill>
                <a:latin typeface="Georgia" pitchFamily="18" charset="0"/>
              </a:rPr>
              <a:t>Творчість</a:t>
            </a:r>
            <a:r>
              <a:rPr lang="ru-RU" sz="2000" dirty="0" smtClean="0">
                <a:latin typeface="Georgia" pitchFamily="18" charset="0"/>
              </a:rPr>
              <a:t>   </a:t>
            </a:r>
            <a:r>
              <a:rPr lang="ru-RU" sz="2000" dirty="0" err="1" smtClean="0">
                <a:latin typeface="Georgia" pitchFamily="18" charset="0"/>
              </a:rPr>
              <a:t>базується</a:t>
            </a:r>
            <a:r>
              <a:rPr lang="ru-RU" sz="2000" dirty="0" smtClean="0">
                <a:latin typeface="Georgia" pitchFamily="18" charset="0"/>
              </a:rPr>
              <a:t>   на   </a:t>
            </a:r>
            <a:r>
              <a:rPr lang="ru-RU" sz="2000" dirty="0" err="1" smtClean="0">
                <a:latin typeface="Georgia" pitchFamily="18" charset="0"/>
              </a:rPr>
              <a:t>розвинених</a:t>
            </a:r>
            <a:r>
              <a:rPr lang="ru-RU" sz="2000" dirty="0" smtClean="0">
                <a:latin typeface="Georgia" pitchFamily="18" charset="0"/>
              </a:rPr>
              <a:t>     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</a:rPr>
              <a:t>мисленні</a:t>
            </a:r>
            <a:r>
              <a:rPr lang="ru-RU" sz="2000" dirty="0" smtClean="0">
                <a:latin typeface="Georgia" pitchFamily="18" charset="0"/>
              </a:rPr>
              <a:t>  , </a:t>
            </a:r>
            <a:r>
              <a:rPr lang="ru-RU" sz="2000" b="1" dirty="0" err="1" smtClean="0">
                <a:solidFill>
                  <a:srgbClr val="00B050"/>
                </a:solidFill>
                <a:latin typeface="Georgia" pitchFamily="18" charset="0"/>
              </a:rPr>
              <a:t>уяві</a:t>
            </a:r>
            <a:r>
              <a:rPr lang="ru-RU" sz="2000" dirty="0" smtClean="0">
                <a:latin typeface="Georgia" pitchFamily="18" charset="0"/>
              </a:rPr>
              <a:t>  та  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інтелекті</a:t>
            </a:r>
            <a:r>
              <a:rPr lang="ru-RU" sz="2000" dirty="0" smtClean="0">
                <a:latin typeface="Georgia" pitchFamily="18" charset="0"/>
              </a:rPr>
              <a:t>.                                         	</a:t>
            </a:r>
            <a:r>
              <a:rPr lang="ru-RU" sz="2000" dirty="0" err="1" smtClean="0">
                <a:latin typeface="Georgia" pitchFamily="18" charset="0"/>
              </a:rPr>
              <a:t>Поряд</a:t>
            </a:r>
            <a:r>
              <a:rPr lang="ru-RU" sz="2000" dirty="0" smtClean="0">
                <a:latin typeface="Georgia" pitchFamily="18" charset="0"/>
              </a:rPr>
              <a:t>  </a:t>
            </a:r>
            <a:r>
              <a:rPr lang="ru-RU" sz="2000" dirty="0" err="1">
                <a:latin typeface="Georgia" pitchFamily="18" charset="0"/>
              </a:rPr>
              <a:t>із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поняттям</a:t>
            </a:r>
            <a:r>
              <a:rPr lang="ru-RU" sz="2000" dirty="0" smtClean="0">
                <a:latin typeface="Georgia" pitchFamily="18" charset="0"/>
              </a:rPr>
              <a:t>  </a:t>
            </a:r>
            <a:r>
              <a:rPr lang="ru-RU" sz="2000" dirty="0" err="1">
                <a:latin typeface="Georgia" pitchFamily="18" charset="0"/>
              </a:rPr>
              <a:t>творчості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 у  </a:t>
            </a:r>
            <a:r>
              <a:rPr lang="ru-RU" sz="2000" dirty="0" err="1">
                <a:latin typeface="Georgia" pitchFamily="18" charset="0"/>
              </a:rPr>
              <a:t>психології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зустрічається</a:t>
            </a:r>
            <a:r>
              <a:rPr lang="ru-RU" sz="2000" dirty="0" smtClean="0">
                <a:latin typeface="Georgia" pitchFamily="18" charset="0"/>
              </a:rPr>
              <a:t>  </a:t>
            </a:r>
            <a:r>
              <a:rPr lang="ru-RU" sz="2000" dirty="0" err="1" smtClean="0">
                <a:latin typeface="Georgia" pitchFamily="18" charset="0"/>
              </a:rPr>
              <a:t>поняття</a:t>
            </a:r>
            <a:r>
              <a:rPr lang="ru-RU" sz="2000" dirty="0" smtClean="0">
                <a:latin typeface="Georgia" pitchFamily="18" charset="0"/>
              </a:rPr>
              <a:t>  "</a:t>
            </a:r>
            <a:r>
              <a:rPr lang="ru-RU" sz="2000" b="1" dirty="0" err="1">
                <a:solidFill>
                  <a:srgbClr val="C00000"/>
                </a:solidFill>
                <a:latin typeface="Georgia" pitchFamily="18" charset="0"/>
              </a:rPr>
              <a:t>креативність</a:t>
            </a:r>
            <a:r>
              <a:rPr lang="ru-RU" sz="2000" dirty="0">
                <a:latin typeface="Georgia" pitchFamily="18" charset="0"/>
              </a:rPr>
              <a:t>". </a:t>
            </a:r>
            <a:r>
              <a:rPr lang="ru-RU" sz="2000" dirty="0" smtClean="0">
                <a:latin typeface="Georgia" pitchFamily="18" charset="0"/>
              </a:rPr>
              <a:t> </a:t>
            </a:r>
            <a:endParaRPr lang="ru-RU" sz="2400" dirty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ru-RU" sz="2200" dirty="0" smtClean="0">
              <a:latin typeface="Georgia" pitchFamily="18" charset="0"/>
            </a:endParaRPr>
          </a:p>
          <a:p>
            <a:endParaRPr lang="ru-RU" sz="2200" dirty="0">
              <a:latin typeface="Georgia" pitchFamily="18" charset="0"/>
            </a:endParaRPr>
          </a:p>
          <a:p>
            <a:r>
              <a:rPr lang="ru-RU" sz="2200" dirty="0" smtClean="0">
                <a:latin typeface="Georgia" pitchFamily="18" charset="0"/>
              </a:rPr>
              <a:t> </a:t>
            </a:r>
            <a:r>
              <a:rPr lang="uk-UA" sz="2200" dirty="0" smtClean="0">
                <a:latin typeface="Georgia" pitchFamily="18" charset="0"/>
              </a:rPr>
              <a:t> </a:t>
            </a:r>
            <a:endParaRPr lang="ru-RU" sz="2200" dirty="0"/>
          </a:p>
        </p:txBody>
      </p:sp>
      <p:pic>
        <p:nvPicPr>
          <p:cNvPr id="2050" name="Picture 2" descr="D:\Program Files\Microsoft Office\MEDIA\CAGCAT10\j029912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3929066"/>
            <a:ext cx="1100023" cy="180502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0638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pedsovet.su/_ld/301/82694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214414" y="1214422"/>
            <a:ext cx="6917620" cy="47859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dirty="0" smtClean="0">
                <a:latin typeface="Georgia" pitchFamily="18" charset="0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Georgia" pitchFamily="18" charset="0"/>
              </a:rPr>
              <a:t>К</a:t>
            </a:r>
            <a:r>
              <a:rPr lang="ru-RU" sz="2800" b="1" dirty="0" err="1" smtClean="0">
                <a:solidFill>
                  <a:srgbClr val="C00000"/>
                </a:solidFill>
                <a:latin typeface="Georgia" pitchFamily="18" charset="0"/>
              </a:rPr>
              <a:t>реативність</a:t>
            </a:r>
            <a:r>
              <a:rPr lang="ru-RU" sz="2800" b="1" dirty="0" smtClean="0">
                <a:latin typeface="Georgia" pitchFamily="18" charset="0"/>
              </a:rPr>
              <a:t>  -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Georgia" pitchFamily="18" charset="0"/>
              </a:rPr>
              <a:t>    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сума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інтелектуальних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та 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особистісних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 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особливостей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індивіда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який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здатен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до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самостійного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висування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проблеми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генерувати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нові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оригінальні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ідеї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знаходити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нетрадиційні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та 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нешаблонні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способи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вирішення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проблемних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завдань</a:t>
            </a:r>
            <a:endParaRPr lang="ru-RU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ru-RU" sz="2200" dirty="0" smtClean="0">
              <a:latin typeface="Georgia" pitchFamily="18" charset="0"/>
            </a:endParaRPr>
          </a:p>
          <a:p>
            <a:endParaRPr lang="ru-RU" sz="2200" dirty="0">
              <a:latin typeface="Georgia" pitchFamily="18" charset="0"/>
            </a:endParaRPr>
          </a:p>
          <a:p>
            <a:r>
              <a:rPr lang="ru-RU" sz="2200" dirty="0" smtClean="0">
                <a:latin typeface="Georgia" pitchFamily="18" charset="0"/>
              </a:rPr>
              <a:t> </a:t>
            </a:r>
            <a:r>
              <a:rPr lang="uk-UA" sz="2200" dirty="0" smtClean="0">
                <a:latin typeface="Georgia" pitchFamily="18" charset="0"/>
              </a:rPr>
              <a:t> </a:t>
            </a:r>
            <a:endParaRPr lang="ru-RU" sz="2200" dirty="0"/>
          </a:p>
        </p:txBody>
      </p:sp>
      <p:pic>
        <p:nvPicPr>
          <p:cNvPr id="1028" name="Picture 4" descr="D:\Program Files\Microsoft Office\MEDIA\CAGCAT10\j030125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357694"/>
            <a:ext cx="1901152" cy="148779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540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pedsovet.su/_ld/301/82694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00100" y="1285860"/>
            <a:ext cx="7429552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3200" dirty="0" err="1" smtClean="0">
                <a:latin typeface="Georgia" pitchFamily="18" charset="0"/>
              </a:rPr>
              <a:t>Термін</a:t>
            </a:r>
            <a:r>
              <a:rPr lang="ru-RU" sz="3200" dirty="0" smtClean="0">
                <a:latin typeface="Georgia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«</a:t>
            </a:r>
            <a:r>
              <a:rPr lang="ru-RU" sz="3200" b="1" dirty="0" err="1">
                <a:solidFill>
                  <a:srgbClr val="FF0000"/>
                </a:solidFill>
                <a:latin typeface="Georgia" pitchFamily="18" charset="0"/>
              </a:rPr>
              <a:t>креативний</a:t>
            </a:r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» </a:t>
            </a:r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3200" dirty="0" err="1" smtClean="0">
                <a:latin typeface="Georgia" pitchFamily="18" charset="0"/>
              </a:rPr>
              <a:t>означає</a:t>
            </a:r>
            <a:r>
              <a:rPr lang="ru-RU" sz="3200" dirty="0" smtClean="0">
                <a:latin typeface="Georgia" pitchFamily="18" charset="0"/>
              </a:rPr>
              <a:t>  </a:t>
            </a:r>
            <a:r>
              <a:rPr lang="ru-RU" sz="3200" b="1" dirty="0" err="1" smtClean="0">
                <a:solidFill>
                  <a:srgbClr val="FF0000"/>
                </a:solidFill>
                <a:latin typeface="Georgia" pitchFamily="18" charset="0"/>
              </a:rPr>
              <a:t>творчість</a:t>
            </a:r>
            <a:r>
              <a:rPr lang="ru-RU" sz="3200" b="1" dirty="0">
                <a:solidFill>
                  <a:srgbClr val="00B050"/>
                </a:solidFill>
                <a:latin typeface="Georgia" pitchFamily="18" charset="0"/>
              </a:rPr>
              <a:t>, </a:t>
            </a:r>
            <a:r>
              <a:rPr lang="ru-RU" sz="3200" b="1" dirty="0" err="1">
                <a:solidFill>
                  <a:srgbClr val="00B050"/>
                </a:solidFill>
                <a:latin typeface="Georgia" pitchFamily="18" charset="0"/>
              </a:rPr>
              <a:t>що</a:t>
            </a:r>
            <a:r>
              <a:rPr lang="ru-RU" sz="3200" b="1" dirty="0">
                <a:solidFill>
                  <a:srgbClr val="00B050"/>
                </a:solidFill>
                <a:latin typeface="Georgia" pitchFamily="18" charset="0"/>
              </a:rPr>
              <a:t> «не </a:t>
            </a:r>
            <a:r>
              <a:rPr lang="ru-RU" sz="3200" b="1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Georgia" pitchFamily="18" charset="0"/>
              </a:rPr>
              <a:t>тільки</a:t>
            </a:r>
            <a:r>
              <a:rPr lang="ru-RU" sz="3200" b="1" dirty="0" smtClean="0">
                <a:solidFill>
                  <a:srgbClr val="00B050"/>
                </a:solidFill>
                <a:latin typeface="Georgia" pitchFamily="18" charset="0"/>
              </a:rPr>
              <a:t>  </a:t>
            </a:r>
            <a:r>
              <a:rPr lang="ru-RU" sz="3200" b="1" dirty="0" err="1" smtClean="0">
                <a:solidFill>
                  <a:srgbClr val="00B050"/>
                </a:solidFill>
                <a:latin typeface="Georgia" pitchFamily="18" charset="0"/>
              </a:rPr>
              <a:t>висуває</a:t>
            </a:r>
            <a:r>
              <a:rPr lang="ru-RU" sz="3200" b="1" dirty="0" smtClean="0">
                <a:solidFill>
                  <a:srgbClr val="00B050"/>
                </a:solidFill>
                <a:latin typeface="Georgia" pitchFamily="18" charset="0"/>
              </a:rPr>
              <a:t>  </a:t>
            </a:r>
            <a:r>
              <a:rPr lang="ru-RU" sz="3200" b="1" dirty="0" err="1" smtClean="0">
                <a:solidFill>
                  <a:srgbClr val="00B050"/>
                </a:solidFill>
                <a:latin typeface="Georgia" pitchFamily="18" charset="0"/>
              </a:rPr>
              <a:t>ідеї</a:t>
            </a:r>
            <a:r>
              <a:rPr lang="ru-RU" sz="3200" b="1" dirty="0">
                <a:solidFill>
                  <a:srgbClr val="00B050"/>
                </a:solidFill>
                <a:latin typeface="Georgia" pitchFamily="18" charset="0"/>
              </a:rPr>
              <a:t>, </a:t>
            </a:r>
            <a:r>
              <a:rPr lang="ru-RU" sz="3200" b="1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Georgia" pitchFamily="18" charset="0"/>
              </a:rPr>
              <a:t>але</a:t>
            </a:r>
            <a:r>
              <a:rPr lang="ru-RU" sz="3200" b="1" dirty="0" smtClean="0">
                <a:solidFill>
                  <a:srgbClr val="00B050"/>
                </a:solidFill>
                <a:latin typeface="Georgia" pitchFamily="18" charset="0"/>
              </a:rPr>
              <a:t>  </a:t>
            </a:r>
            <a:r>
              <a:rPr lang="ru-RU" sz="3200" b="1" dirty="0" err="1" smtClean="0">
                <a:solidFill>
                  <a:srgbClr val="00B050"/>
                </a:solidFill>
                <a:latin typeface="Georgia" pitchFamily="18" charset="0"/>
              </a:rPr>
              <a:t>й</a:t>
            </a:r>
            <a:r>
              <a:rPr lang="ru-RU" sz="3200" b="1" dirty="0" smtClean="0">
                <a:solidFill>
                  <a:srgbClr val="00B050"/>
                </a:solidFill>
                <a:latin typeface="Georgia" pitchFamily="18" charset="0"/>
              </a:rPr>
              <a:t>  доводить  </a:t>
            </a:r>
            <a:r>
              <a:rPr lang="ru-RU" sz="3200" b="1" dirty="0" err="1" smtClean="0">
                <a:solidFill>
                  <a:srgbClr val="00B050"/>
                </a:solidFill>
                <a:latin typeface="Georgia" pitchFamily="18" charset="0"/>
              </a:rPr>
              <a:t>їх</a:t>
            </a:r>
            <a:r>
              <a:rPr lang="ru-RU" sz="3200" b="1" dirty="0" smtClean="0">
                <a:solidFill>
                  <a:srgbClr val="00B050"/>
                </a:solidFill>
                <a:latin typeface="Georgia" pitchFamily="18" charset="0"/>
              </a:rPr>
              <a:t>  до конкретного практичного  </a:t>
            </a:r>
            <a:r>
              <a:rPr lang="ru-RU" sz="3200" b="1" dirty="0">
                <a:solidFill>
                  <a:srgbClr val="00B050"/>
                </a:solidFill>
                <a:latin typeface="Georgia" pitchFamily="18" charset="0"/>
              </a:rPr>
              <a:t>результату</a:t>
            </a:r>
            <a:r>
              <a:rPr lang="ru-RU" sz="3200" dirty="0">
                <a:latin typeface="Georgia" pitchFamily="18" charset="0"/>
              </a:rPr>
              <a:t>. 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3074" name="Picture 2" descr="D:\Program Files\Microsoft Office\MEDIA\CAGCAT10\j029198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1" y="4813613"/>
            <a:ext cx="1714512" cy="181511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8531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pedsovet.su/_ld/301/82694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image.slidesharecdn.com/random-110203042214-phpapp02/95/slide-5-728.jpg?129672859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142984"/>
            <a:ext cx="685804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469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|2.7|1.5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6|4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6|2.7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|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4|2.2|1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4|2.7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|2.1|2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3|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|1.3|1.7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8|3.2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602</Words>
  <Application>Microsoft Office PowerPoint</Application>
  <PresentationFormat>Экран (4:3)</PresentationFormat>
  <Paragraphs>216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Serik</dc:creator>
  <cp:lastModifiedBy>User</cp:lastModifiedBy>
  <cp:revision>97</cp:revision>
  <dcterms:created xsi:type="dcterms:W3CDTF">2013-01-07T21:26:49Z</dcterms:created>
  <dcterms:modified xsi:type="dcterms:W3CDTF">2013-04-08T16:05:21Z</dcterms:modified>
</cp:coreProperties>
</file>